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Montserra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72">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72"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dcca533d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dcca533d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d80ea28f5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d80ea28f5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dcca533d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dcca533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dcca533d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dcca533d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dcca533d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dcca533d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d80ea28f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d80ea28f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dcca533d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dcca533d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dcca533d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dcca533d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dcca533d5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dcca533d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dcca533d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dcca533d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d80ea28f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d80ea28f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dcca533d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dcca533d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d80ea28f5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d80ea28f5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dcca533d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dcca533d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dcca533d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dcca533d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dcca533d5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dcca533d5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dcca533d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dcca533d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7d80ea28f5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d80ea28f5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dcca533d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dcca533d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eec435e7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6eec435e7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7d80ea28f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d80ea28f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d80ea28f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d80ea28f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914400" rtl="0" algn="l">
              <a:lnSpc>
                <a:spcPct val="171429"/>
              </a:lnSpc>
              <a:spcBef>
                <a:spcPts val="1400"/>
              </a:spcBef>
              <a:spcAft>
                <a:spcPts val="0"/>
              </a:spcAft>
              <a:buClr>
                <a:srgbClr val="666666"/>
              </a:buClr>
              <a:buSzPts val="1200"/>
              <a:buFont typeface="Montserrat"/>
              <a:buChar char="●"/>
            </a:pPr>
            <a:r>
              <a:rPr lang="en" sz="1200">
                <a:solidFill>
                  <a:srgbClr val="666666"/>
                </a:solidFill>
                <a:latin typeface="Montserrat"/>
                <a:ea typeface="Montserrat"/>
                <a:cs typeface="Montserrat"/>
                <a:sym typeface="Montserrat"/>
              </a:rPr>
              <a:t>Foragers – Those who pick berries at you-pick farms or wild berries in the Great Lakes Region</a:t>
            </a:r>
            <a:endParaRPr sz="1200">
              <a:solidFill>
                <a:srgbClr val="666666"/>
              </a:solidFill>
              <a:latin typeface="Montserrat"/>
              <a:ea typeface="Montserrat"/>
              <a:cs typeface="Montserrat"/>
              <a:sym typeface="Montserrat"/>
            </a:endParaRPr>
          </a:p>
          <a:p>
            <a:pPr indent="-304800" lvl="0" marL="914400" rtl="0" algn="l">
              <a:lnSpc>
                <a:spcPct val="171429"/>
              </a:lnSpc>
              <a:spcBef>
                <a:spcPts val="0"/>
              </a:spcBef>
              <a:spcAft>
                <a:spcPts val="0"/>
              </a:spcAft>
              <a:buClr>
                <a:srgbClr val="666666"/>
              </a:buClr>
              <a:buSzPts val="1200"/>
              <a:buFont typeface="Montserrat"/>
              <a:buChar char="●"/>
            </a:pPr>
            <a:r>
              <a:rPr lang="en" sz="1200">
                <a:solidFill>
                  <a:srgbClr val="666666"/>
                </a:solidFill>
                <a:latin typeface="Montserrat"/>
                <a:ea typeface="Montserrat"/>
                <a:cs typeface="Montserrat"/>
                <a:sym typeface="Montserrat"/>
              </a:rPr>
              <a:t>Scientists – Tara Bal, Angie Carter, Erika Hersch-Green</a:t>
            </a:r>
            <a:endParaRPr sz="1200">
              <a:solidFill>
                <a:srgbClr val="666666"/>
              </a:solidFill>
              <a:latin typeface="Montserrat"/>
              <a:ea typeface="Montserrat"/>
              <a:cs typeface="Montserrat"/>
              <a:sym typeface="Montserrat"/>
            </a:endParaRPr>
          </a:p>
          <a:p>
            <a:pPr indent="-304800" lvl="0" marL="914400" rtl="0" algn="l">
              <a:lnSpc>
                <a:spcPct val="171429"/>
              </a:lnSpc>
              <a:spcBef>
                <a:spcPts val="0"/>
              </a:spcBef>
              <a:spcAft>
                <a:spcPts val="0"/>
              </a:spcAft>
              <a:buClr>
                <a:srgbClr val="666666"/>
              </a:buClr>
              <a:buSzPts val="1200"/>
              <a:buFont typeface="Montserrat"/>
              <a:buChar char="●"/>
            </a:pPr>
            <a:r>
              <a:rPr lang="en" sz="1200">
                <a:solidFill>
                  <a:srgbClr val="666666"/>
                </a:solidFill>
                <a:latin typeface="Montserrat"/>
                <a:ea typeface="Montserrat"/>
                <a:cs typeface="Montserrat"/>
                <a:sym typeface="Montserrat"/>
              </a:rPr>
              <a:t>Tourists – people who have come to the Great Lakes Region and want to go berry picking</a:t>
            </a:r>
            <a:endParaRPr sz="1200">
              <a:solidFill>
                <a:srgbClr val="666666"/>
              </a:solidFill>
              <a:latin typeface="Montserrat"/>
              <a:ea typeface="Montserrat"/>
              <a:cs typeface="Montserrat"/>
              <a:sym typeface="Montserrat"/>
            </a:endParaRPr>
          </a:p>
          <a:p>
            <a:pPr indent="-304800" lvl="0" marL="914400" rtl="0" algn="l">
              <a:lnSpc>
                <a:spcPct val="171429"/>
              </a:lnSpc>
              <a:spcBef>
                <a:spcPts val="0"/>
              </a:spcBef>
              <a:spcAft>
                <a:spcPts val="0"/>
              </a:spcAft>
              <a:buClr>
                <a:srgbClr val="666666"/>
              </a:buClr>
              <a:buSzPts val="1200"/>
              <a:buFont typeface="Montserrat"/>
              <a:buChar char="●"/>
            </a:pPr>
            <a:r>
              <a:rPr lang="en" sz="1200">
                <a:solidFill>
                  <a:srgbClr val="666666"/>
                </a:solidFill>
                <a:latin typeface="Montserrat"/>
                <a:ea typeface="Montserrat"/>
                <a:cs typeface="Montserrat"/>
                <a:sym typeface="Montserrat"/>
              </a:rPr>
              <a:t>Residents in the Great Lakes Region who are not regular foragers, but would like to go berry picking on occasion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7d80ea28f5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7d80ea28f5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d80ea28f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d80ea28f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1c107f8d871bba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1c107f8d871bba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d80ea28f5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d80ea28f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dcca533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dcca533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dcca533d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dcca533d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dcca533d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dcca533d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Montserrat"/>
              <a:buNone/>
              <a:defRPr sz="5200">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Font typeface="Montserrat"/>
              <a:buChar char="●"/>
              <a:defRPr sz="1800">
                <a:solidFill>
                  <a:srgbClr val="FFFFFF"/>
                </a:solidFill>
                <a:latin typeface="Montserrat"/>
                <a:ea typeface="Montserrat"/>
                <a:cs typeface="Montserrat"/>
                <a:sym typeface="Montserrat"/>
              </a:defRPr>
            </a:lvl1pPr>
            <a:lvl2pPr indent="-317500" lvl="1" marL="9144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2pPr>
            <a:lvl3pPr indent="-317500" lvl="2" marL="13716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3pPr>
            <a:lvl4pPr indent="-317500" lvl="3" marL="18288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4pPr>
            <a:lvl5pPr indent="-317500" lvl="4" marL="22860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5pPr>
            <a:lvl6pPr indent="-317500" lvl="5" marL="27432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6pPr>
            <a:lvl7pPr indent="-317500" lvl="6" marL="32004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7pPr>
            <a:lvl8pPr indent="-317500" lvl="7" marL="3657600">
              <a:lnSpc>
                <a:spcPct val="115000"/>
              </a:lnSpc>
              <a:spcBef>
                <a:spcPts val="1600"/>
              </a:spcBef>
              <a:spcAft>
                <a:spcPts val="0"/>
              </a:spcAft>
              <a:buClr>
                <a:srgbClr val="FFFFFF"/>
              </a:buClr>
              <a:buSzPts val="1400"/>
              <a:buFont typeface="Montserrat"/>
              <a:buChar char="○"/>
              <a:defRPr>
                <a:solidFill>
                  <a:srgbClr val="FFFFFF"/>
                </a:solidFill>
                <a:latin typeface="Montserrat"/>
                <a:ea typeface="Montserrat"/>
                <a:cs typeface="Montserrat"/>
                <a:sym typeface="Montserrat"/>
              </a:defRPr>
            </a:lvl8pPr>
            <a:lvl9pPr indent="-317500" lvl="8" marL="4114800">
              <a:lnSpc>
                <a:spcPct val="115000"/>
              </a:lnSpc>
              <a:spcBef>
                <a:spcPts val="1600"/>
              </a:spcBef>
              <a:spcAft>
                <a:spcPts val="1600"/>
              </a:spcAft>
              <a:buClr>
                <a:srgbClr val="FFFFFF"/>
              </a:buClr>
              <a:buSzPts val="1400"/>
              <a:buFont typeface="Montserrat"/>
              <a:buChar char="■"/>
              <a:defRPr>
                <a:solidFill>
                  <a:srgbClr val="FFFFFF"/>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 Target="/ppt/slides/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slide" Target="/ppt/slides/slide15.xml"/><Relationship Id="rId5" Type="http://schemas.openxmlformats.org/officeDocument/2006/relationships/slide" Target="/ppt/slides/slide21.xml"/><Relationship Id="rId6" Type="http://schemas.openxmlformats.org/officeDocument/2006/relationships/slide" Target="/ppt/slides/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slide" Target="/ppt/slides/slide28.xml"/><Relationship Id="rId10" Type="http://schemas.openxmlformats.org/officeDocument/2006/relationships/slide" Target="/ppt/slides/slide13.xml"/><Relationship Id="rId9" Type="http://schemas.openxmlformats.org/officeDocument/2006/relationships/slide" Target="/ppt/slides/slide27.xml"/><Relationship Id="rId5" Type="http://schemas.openxmlformats.org/officeDocument/2006/relationships/slide" Target="/ppt/slides/slide11.xml"/><Relationship Id="rId6" Type="http://schemas.openxmlformats.org/officeDocument/2006/relationships/slide" Target="/ppt/slides/slide24.xml"/><Relationship Id="rId7" Type="http://schemas.openxmlformats.org/officeDocument/2006/relationships/slide" Target="/ppt/slides/slide25.xml"/><Relationship Id="rId8" Type="http://schemas.openxmlformats.org/officeDocument/2006/relationships/slide" Target="/ppt/slides/slide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slide" Target="/ppt/slides/slide17.xml"/><Relationship Id="rId10" Type="http://schemas.openxmlformats.org/officeDocument/2006/relationships/image" Target="../media/image5.png"/><Relationship Id="rId9" Type="http://schemas.openxmlformats.org/officeDocument/2006/relationships/slide" Target="/ppt/slides/slide21.xml"/><Relationship Id="rId5" Type="http://schemas.openxmlformats.org/officeDocument/2006/relationships/slide" Target="/ppt/slides/slide20.xml"/><Relationship Id="rId6" Type="http://schemas.openxmlformats.org/officeDocument/2006/relationships/image" Target="../media/image10.png"/><Relationship Id="rId7" Type="http://schemas.openxmlformats.org/officeDocument/2006/relationships/slide" Target="/ppt/slides/slide15.xml"/><Relationship Id="rId8" Type="http://schemas.openxmlformats.org/officeDocument/2006/relationships/slide" Target="/ppt/slid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slide" Target="/ppt/slides/slide19.xml"/><Relationship Id="rId5" Type="http://schemas.openxmlformats.org/officeDocument/2006/relationships/slide" Target="/ppt/slid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slide" Target="/ppt/slides/slide7.xml"/><Relationship Id="rId5" Type="http://schemas.openxmlformats.org/officeDocument/2006/relationships/slide" Target="/ppt/slid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slide" Target="/ppt/slid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slide" Target="/ppt/slid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slide" Target="/ppt/slides/slide15.xml"/><Relationship Id="rId5" Type="http://schemas.openxmlformats.org/officeDocument/2006/relationships/image" Target="../media/image7.png"/><Relationship Id="rId6" Type="http://schemas.openxmlformats.org/officeDocument/2006/relationships/slide" Target="/ppt/slid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slide" Target="/ppt/slid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7.png"/><Relationship Id="rId7" Type="http://schemas.openxmlformats.org/officeDocument/2006/relationships/slide" Target="/ppt/slid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slide" Target="/ppt/slid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slide" Target="/ppt/slides/slide13.xml"/><Relationship Id="rId5" Type="http://schemas.openxmlformats.org/officeDocument/2006/relationships/image" Target="../media/image15.png"/><Relationship Id="rId6" Type="http://schemas.openxmlformats.org/officeDocument/2006/relationships/slide" Target="/ppt/slides/slide13.xml"/><Relationship Id="rId7"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rkXlFl-bvv8" TargetMode="Externa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1DAE4"/>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49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b</a:t>
            </a:r>
            <a:r>
              <a:rPr b="1" lang="en"/>
              <a:t>ackyard berry</a:t>
            </a:r>
            <a:endParaRPr b="1"/>
          </a:p>
        </p:txBody>
      </p:sp>
      <p:sp>
        <p:nvSpPr>
          <p:cNvPr id="55" name="Google Shape;55;p13"/>
          <p:cNvSpPr txBox="1"/>
          <p:nvPr>
            <p:ph idx="1" type="subTitle"/>
          </p:nvPr>
        </p:nvSpPr>
        <p:spPr>
          <a:xfrm>
            <a:off x="311700" y="31389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Team 2: The Berry Bunch</a:t>
            </a:r>
            <a:endParaRPr>
              <a:solidFill>
                <a:srgbClr val="FFFFFF"/>
              </a:solidFill>
            </a:endParaRPr>
          </a:p>
          <a:p>
            <a:pPr indent="0" lvl="0" marL="0" rtl="0" algn="ctr">
              <a:spcBef>
                <a:spcPts val="0"/>
              </a:spcBef>
              <a:spcAft>
                <a:spcPts val="0"/>
              </a:spcAft>
              <a:buNone/>
            </a:pPr>
            <a:br>
              <a:rPr lang="en" sz="1400">
                <a:solidFill>
                  <a:srgbClr val="FFFFFF"/>
                </a:solidFill>
              </a:rPr>
            </a:br>
            <a:r>
              <a:rPr lang="en" sz="1400">
                <a:solidFill>
                  <a:srgbClr val="FFFFFF"/>
                </a:solidFill>
              </a:rPr>
              <a:t>02/1</a:t>
            </a:r>
            <a:r>
              <a:rPr lang="en" sz="1400"/>
              <a:t>3</a:t>
            </a:r>
            <a:r>
              <a:rPr lang="en" sz="1400">
                <a:solidFill>
                  <a:srgbClr val="FFFFFF"/>
                </a:solidFill>
              </a:rPr>
              <a:t>/20</a:t>
            </a:r>
            <a:endParaRPr sz="1400">
              <a:solidFill>
                <a:srgbClr val="FFFFFF"/>
              </a:solidFill>
            </a:endParaRPr>
          </a:p>
        </p:txBody>
      </p:sp>
      <p:pic>
        <p:nvPicPr>
          <p:cNvPr id="56" name="Google Shape;56;p13"/>
          <p:cNvPicPr preferRelativeResize="0"/>
          <p:nvPr/>
        </p:nvPicPr>
        <p:blipFill rotWithShape="1">
          <a:blip r:embed="rId3">
            <a:alphaModFix/>
          </a:blip>
          <a:srcRect b="7142" l="0" r="3864" t="14457"/>
          <a:stretch/>
        </p:blipFill>
        <p:spPr>
          <a:xfrm>
            <a:off x="3527525" y="490900"/>
            <a:ext cx="1879225" cy="1478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3275918" y="152399"/>
            <a:ext cx="2592161" cy="4838701"/>
          </a:xfrm>
          <a:prstGeom prst="rect">
            <a:avLst/>
          </a:prstGeom>
          <a:noFill/>
          <a:ln>
            <a:noFill/>
          </a:ln>
        </p:spPr>
      </p:pic>
      <p:sp>
        <p:nvSpPr>
          <p:cNvPr id="119" name="Google Shape;119;p22"/>
          <p:cNvSpPr txBox="1"/>
          <p:nvPr/>
        </p:nvSpPr>
        <p:spPr>
          <a:xfrm>
            <a:off x="456975" y="804600"/>
            <a:ext cx="2592300" cy="3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2.1: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text at the bottom will pop up if the username and password entered do not match an entry in the database.</a:t>
            </a:r>
            <a:endParaRPr>
              <a:solidFill>
                <a:srgbClr val="FFFFFF"/>
              </a:solidFill>
            </a:endParaRPr>
          </a:p>
        </p:txBody>
      </p:sp>
      <p:sp>
        <p:nvSpPr>
          <p:cNvPr id="120" name="Google Shape;120;p22"/>
          <p:cNvSpPr/>
          <p:nvPr/>
        </p:nvSpPr>
        <p:spPr>
          <a:xfrm>
            <a:off x="4072050" y="3666400"/>
            <a:ext cx="999900" cy="331500"/>
          </a:xfrm>
          <a:prstGeom prst="roundRect">
            <a:avLst>
              <a:gd fmla="val 16667" name="adj"/>
            </a:avLst>
          </a:prstGeom>
          <a:solidFill>
            <a:srgbClr val="D382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Submit</a:t>
            </a:r>
            <a:endParaRPr b="1" sz="1200">
              <a:solidFill>
                <a:srgbClr val="FFFFFF"/>
              </a:solidFill>
              <a:latin typeface="Montserrat"/>
              <a:ea typeface="Montserrat"/>
              <a:cs typeface="Montserrat"/>
              <a:sym typeface="Montserrat"/>
            </a:endParaRPr>
          </a:p>
        </p:txBody>
      </p:sp>
      <p:sp>
        <p:nvSpPr>
          <p:cNvPr id="121" name="Google Shape;121;p22"/>
          <p:cNvSpPr txBox="1"/>
          <p:nvPr/>
        </p:nvSpPr>
        <p:spPr>
          <a:xfrm>
            <a:off x="3577500" y="4234575"/>
            <a:ext cx="1989000" cy="6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C0000"/>
                </a:solidFill>
                <a:latin typeface="Montserrat"/>
                <a:ea typeface="Montserrat"/>
                <a:cs typeface="Montserrat"/>
                <a:sym typeface="Montserrat"/>
              </a:rPr>
              <a:t>Username or Password Incorrect</a:t>
            </a:r>
            <a:endParaRPr b="1">
              <a:solidFill>
                <a:srgbClr val="CC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3278134" y="152401"/>
            <a:ext cx="2587751" cy="4838701"/>
          </a:xfrm>
          <a:prstGeom prst="rect">
            <a:avLst/>
          </a:prstGeom>
          <a:noFill/>
          <a:ln>
            <a:noFill/>
          </a:ln>
        </p:spPr>
      </p:pic>
      <p:sp>
        <p:nvSpPr>
          <p:cNvPr id="127" name="Google Shape;127;p23"/>
          <p:cNvSpPr txBox="1"/>
          <p:nvPr/>
        </p:nvSpPr>
        <p:spPr>
          <a:xfrm>
            <a:off x="460675" y="515850"/>
            <a:ext cx="2250900" cy="43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3:</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When the user has finished creating an account (first time user), they are automatically directed to this view. It contains a brief introduction to the application and the purpose for data collection.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will NOT show again for repeat logins, however it can be accessed again in the info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Hitting “NEXT” proceeds to the </a:t>
            </a:r>
            <a:r>
              <a:rPr lang="en" u="sng">
                <a:solidFill>
                  <a:schemeClr val="hlink"/>
                </a:solidFill>
                <a:hlinkClick action="ppaction://hlinkshowjump?jump=nextslide"/>
              </a:rPr>
              <a:t>next tutorial page</a:t>
            </a:r>
            <a:r>
              <a:rPr lang="en">
                <a:solidFill>
                  <a:srgbClr val="FFFFFF"/>
                </a:solidFill>
              </a:rPr>
              <a:t>.</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3275925" y="152388"/>
            <a:ext cx="2592161" cy="4838701"/>
          </a:xfrm>
          <a:prstGeom prst="rect">
            <a:avLst/>
          </a:prstGeom>
          <a:noFill/>
          <a:ln>
            <a:noFill/>
          </a:ln>
        </p:spPr>
      </p:pic>
      <p:sp>
        <p:nvSpPr>
          <p:cNvPr id="133" name="Google Shape;133;p24"/>
          <p:cNvSpPr txBox="1"/>
          <p:nvPr/>
        </p:nvSpPr>
        <p:spPr>
          <a:xfrm>
            <a:off x="456800" y="520350"/>
            <a:ext cx="2592300" cy="4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4:</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Users see this view after they select “next” from Figure 3. It also serves as an introduction to the application.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Its purpose is to teach users about the different icons the application uses and what the mean in regards to using the application.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view can also be accessed later in the info view.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pic>
        <p:nvPicPr>
          <p:cNvPr id="134" name="Google Shape;134;p24"/>
          <p:cNvPicPr preferRelativeResize="0"/>
          <p:nvPr/>
        </p:nvPicPr>
        <p:blipFill rotWithShape="1">
          <a:blip r:embed="rId4">
            <a:alphaModFix/>
          </a:blip>
          <a:srcRect b="0" l="0" r="82461" t="87680"/>
          <a:stretch/>
        </p:blipFill>
        <p:spPr>
          <a:xfrm>
            <a:off x="3363649" y="2951375"/>
            <a:ext cx="453850" cy="596125"/>
          </a:xfrm>
          <a:prstGeom prst="rect">
            <a:avLst/>
          </a:prstGeom>
          <a:noFill/>
          <a:ln>
            <a:noFill/>
          </a:ln>
        </p:spPr>
      </p:pic>
      <p:sp>
        <p:nvSpPr>
          <p:cNvPr id="135" name="Google Shape;135;p24"/>
          <p:cNvSpPr/>
          <p:nvPr/>
        </p:nvSpPr>
        <p:spPr>
          <a:xfrm>
            <a:off x="3507425" y="3603650"/>
            <a:ext cx="2085300" cy="72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txBox="1"/>
          <p:nvPr/>
        </p:nvSpPr>
        <p:spPr>
          <a:xfrm>
            <a:off x="6256325" y="520350"/>
            <a:ext cx="2592300" cy="4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“NEXT” proceeds to the </a:t>
            </a:r>
            <a:r>
              <a:rPr lang="en" u="sng">
                <a:solidFill>
                  <a:schemeClr val="hlink"/>
                </a:solidFill>
                <a:hlinkClick action="ppaction://hlinkshowjump?jump=nextslide"/>
              </a:rPr>
              <a:t>home page</a:t>
            </a:r>
            <a:r>
              <a:rPr lang="en">
                <a:solidFill>
                  <a:srgbClr val="FFFFFF"/>
                </a:solidFill>
              </a:rPr>
              <a:t> if accessed for the first time on app startup or back to the </a:t>
            </a:r>
            <a:r>
              <a:rPr lang="en" u="sng">
                <a:solidFill>
                  <a:schemeClr val="hlink"/>
                </a:solidFill>
                <a:hlinkClick action="ppaction://hlinksldjump" r:id="rId5"/>
              </a:rPr>
              <a:t>information page</a:t>
            </a:r>
            <a:r>
              <a:rPr lang="en">
                <a:solidFill>
                  <a:srgbClr val="FFFFFF"/>
                </a:solidFill>
              </a:rPr>
              <a:t> if accessed from the information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3278122" y="152388"/>
            <a:ext cx="2587751" cy="4838701"/>
          </a:xfrm>
          <a:prstGeom prst="rect">
            <a:avLst/>
          </a:prstGeom>
          <a:noFill/>
          <a:ln>
            <a:noFill/>
          </a:ln>
        </p:spPr>
      </p:pic>
      <p:sp>
        <p:nvSpPr>
          <p:cNvPr id="142" name="Google Shape;142;p25"/>
          <p:cNvSpPr txBox="1"/>
          <p:nvPr/>
        </p:nvSpPr>
        <p:spPr>
          <a:xfrm>
            <a:off x="460675" y="515850"/>
            <a:ext cx="2250900" cy="44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5:</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After the initial information, the user sees the map of berry harvests. They can search for locations and harvests at the top.</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Tapping the map on an icon will show harvest info. Tapping the on the map where there isn’t an icon lets the user log a new harvest.</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On the bottom are buttons with functionality described on the previous view (Figure 4).</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43" name="Google Shape;143;p25"/>
          <p:cNvSpPr/>
          <p:nvPr/>
        </p:nvSpPr>
        <p:spPr>
          <a:xfrm>
            <a:off x="3325625" y="3913750"/>
            <a:ext cx="2486700" cy="4278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Show public harvests</a:t>
            </a:r>
            <a:endParaRPr sz="1000">
              <a:latin typeface="Montserrat"/>
              <a:ea typeface="Montserrat"/>
              <a:cs typeface="Montserrat"/>
              <a:sym typeface="Montserrat"/>
            </a:endParaRPr>
          </a:p>
          <a:p>
            <a:pPr indent="-292100" lvl="0" marL="457200" rtl="0" algn="l">
              <a:spcBef>
                <a:spcPts val="0"/>
              </a:spcBef>
              <a:spcAft>
                <a:spcPts val="0"/>
              </a:spcAft>
              <a:buSzPts val="1000"/>
              <a:buFont typeface="Montserrat"/>
              <a:buChar char="◻"/>
            </a:pPr>
            <a:r>
              <a:rPr lang="en" sz="1000">
                <a:latin typeface="Montserrat"/>
                <a:ea typeface="Montserrat"/>
                <a:cs typeface="Montserrat"/>
                <a:sym typeface="Montserrat"/>
              </a:rPr>
              <a:t>Show private harvests</a:t>
            </a:r>
            <a:endParaRPr sz="1000">
              <a:latin typeface="Montserrat"/>
              <a:ea typeface="Montserrat"/>
              <a:cs typeface="Montserrat"/>
              <a:sym typeface="Montserrat"/>
            </a:endParaRPr>
          </a:p>
        </p:txBody>
      </p:sp>
      <p:sp>
        <p:nvSpPr>
          <p:cNvPr id="144" name="Google Shape;144;p25"/>
          <p:cNvSpPr txBox="1"/>
          <p:nvPr/>
        </p:nvSpPr>
        <p:spPr>
          <a:xfrm>
            <a:off x="6854425" y="515850"/>
            <a:ext cx="1900200" cy="41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takes you to the </a:t>
            </a:r>
            <a:r>
              <a:rPr lang="en" u="sng">
                <a:solidFill>
                  <a:schemeClr val="hlink"/>
                </a:solidFill>
                <a:hlinkClick action="ppaction://hlinksldjump" r:id="rId4"/>
              </a:rPr>
              <a:t>information page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solidFill>
                  <a:srgbClr val="FFFFFF"/>
                </a:solidFill>
              </a:rPr>
              <a:t>represents the page you are on</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takes you to the </a:t>
            </a:r>
            <a:r>
              <a:rPr lang="en" u="sng">
                <a:solidFill>
                  <a:schemeClr val="hlink"/>
                </a:solidFill>
                <a:hlinkClick action="ppaction://hlinksldjump" r:id="rId5"/>
              </a:rPr>
              <a:t>record harvest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takes you to your </a:t>
            </a:r>
            <a:r>
              <a:rPr lang="en" u="sng">
                <a:solidFill>
                  <a:schemeClr val="hlink"/>
                </a:solidFill>
                <a:hlinkClick action="ppaction://hlinksldjump" r:id="rId6"/>
              </a:rPr>
              <a:t>profile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tapping a harvest on the map opens a </a:t>
            </a:r>
            <a:r>
              <a:rPr lang="en" u="sng">
                <a:solidFill>
                  <a:schemeClr val="hlink"/>
                </a:solidFill>
                <a:hlinkClick action="ppaction://hlinkshowjump?jump=nextslide"/>
              </a:rPr>
              <a:t>pop up</a:t>
            </a:r>
            <a:endParaRPr>
              <a:solidFill>
                <a:srgbClr val="FFFFFF"/>
              </a:solidFill>
            </a:endParaRPr>
          </a:p>
        </p:txBody>
      </p:sp>
      <p:pic>
        <p:nvPicPr>
          <p:cNvPr id="145" name="Google Shape;145;p25"/>
          <p:cNvPicPr preferRelativeResize="0"/>
          <p:nvPr/>
        </p:nvPicPr>
        <p:blipFill rotWithShape="1">
          <a:blip r:embed="rId3">
            <a:alphaModFix/>
          </a:blip>
          <a:srcRect b="3149" l="7104" r="82565" t="91158"/>
          <a:stretch/>
        </p:blipFill>
        <p:spPr>
          <a:xfrm>
            <a:off x="6587099" y="654871"/>
            <a:ext cx="267325" cy="275399"/>
          </a:xfrm>
          <a:prstGeom prst="rect">
            <a:avLst/>
          </a:prstGeom>
          <a:noFill/>
          <a:ln>
            <a:noFill/>
          </a:ln>
        </p:spPr>
      </p:pic>
      <p:pic>
        <p:nvPicPr>
          <p:cNvPr id="146" name="Google Shape;146;p25"/>
          <p:cNvPicPr preferRelativeResize="0"/>
          <p:nvPr/>
        </p:nvPicPr>
        <p:blipFill rotWithShape="1">
          <a:blip r:embed="rId3">
            <a:alphaModFix/>
          </a:blip>
          <a:srcRect b="3148" l="57932" r="31736" t="91159"/>
          <a:stretch/>
        </p:blipFill>
        <p:spPr>
          <a:xfrm>
            <a:off x="6587099" y="1865921"/>
            <a:ext cx="267325" cy="275399"/>
          </a:xfrm>
          <a:prstGeom prst="rect">
            <a:avLst/>
          </a:prstGeom>
          <a:noFill/>
          <a:ln>
            <a:noFill/>
          </a:ln>
        </p:spPr>
      </p:pic>
      <p:pic>
        <p:nvPicPr>
          <p:cNvPr id="147" name="Google Shape;147;p25"/>
          <p:cNvPicPr preferRelativeResize="0"/>
          <p:nvPr/>
        </p:nvPicPr>
        <p:blipFill rotWithShape="1">
          <a:blip r:embed="rId3">
            <a:alphaModFix/>
          </a:blip>
          <a:srcRect b="1934" l="32723" r="56946" t="90715"/>
          <a:stretch/>
        </p:blipFill>
        <p:spPr>
          <a:xfrm>
            <a:off x="6587100" y="1289800"/>
            <a:ext cx="267325" cy="355624"/>
          </a:xfrm>
          <a:prstGeom prst="rect">
            <a:avLst/>
          </a:prstGeom>
          <a:noFill/>
          <a:ln>
            <a:noFill/>
          </a:ln>
        </p:spPr>
      </p:pic>
      <p:pic>
        <p:nvPicPr>
          <p:cNvPr id="148" name="Google Shape;148;p25"/>
          <p:cNvPicPr preferRelativeResize="0"/>
          <p:nvPr/>
        </p:nvPicPr>
        <p:blipFill rotWithShape="1">
          <a:blip r:embed="rId3">
            <a:alphaModFix/>
          </a:blip>
          <a:srcRect b="3591" l="84789" r="4880" t="89058"/>
          <a:stretch/>
        </p:blipFill>
        <p:spPr>
          <a:xfrm>
            <a:off x="6587100" y="2507525"/>
            <a:ext cx="267325" cy="355624"/>
          </a:xfrm>
          <a:prstGeom prst="rect">
            <a:avLst/>
          </a:prstGeom>
          <a:noFill/>
          <a:ln>
            <a:noFill/>
          </a:ln>
        </p:spPr>
      </p:pic>
      <p:sp>
        <p:nvSpPr>
          <p:cNvPr id="149" name="Google Shape;149;p25"/>
          <p:cNvSpPr txBox="1"/>
          <p:nvPr/>
        </p:nvSpPr>
        <p:spPr>
          <a:xfrm>
            <a:off x="6368075" y="3913750"/>
            <a:ext cx="2486700" cy="10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boxes at the bottom let you toggle whether public and private harvests are shown</a:t>
            </a:r>
            <a:endParaRPr>
              <a:solidFill>
                <a:schemeClr val="dk1"/>
              </a:solidFill>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150" name="Google Shape;150;p25"/>
          <p:cNvPicPr preferRelativeResize="0"/>
          <p:nvPr/>
        </p:nvPicPr>
        <p:blipFill rotWithShape="1">
          <a:blip r:embed="rId3">
            <a:alphaModFix/>
          </a:blip>
          <a:srcRect b="41410" l="21059" r="61548" t="47516"/>
          <a:stretch/>
        </p:blipFill>
        <p:spPr>
          <a:xfrm>
            <a:off x="6432424" y="3165047"/>
            <a:ext cx="450050" cy="53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grpSp>
        <p:nvGrpSpPr>
          <p:cNvPr id="155" name="Google Shape;155;p26"/>
          <p:cNvGrpSpPr/>
          <p:nvPr/>
        </p:nvGrpSpPr>
        <p:grpSpPr>
          <a:xfrm>
            <a:off x="3278122" y="152388"/>
            <a:ext cx="2587751" cy="4838701"/>
            <a:chOff x="6263997" y="152388"/>
            <a:chExt cx="2587751" cy="4838701"/>
          </a:xfrm>
        </p:grpSpPr>
        <p:pic>
          <p:nvPicPr>
            <p:cNvPr id="156" name="Google Shape;156;p26"/>
            <p:cNvPicPr preferRelativeResize="0"/>
            <p:nvPr/>
          </p:nvPicPr>
          <p:blipFill>
            <a:blip r:embed="rId3">
              <a:alphaModFix/>
            </a:blip>
            <a:stretch>
              <a:fillRect/>
            </a:stretch>
          </p:blipFill>
          <p:spPr>
            <a:xfrm>
              <a:off x="6263997" y="152388"/>
              <a:ext cx="2587751" cy="4838701"/>
            </a:xfrm>
            <a:prstGeom prst="rect">
              <a:avLst/>
            </a:prstGeom>
            <a:noFill/>
            <a:ln>
              <a:noFill/>
            </a:ln>
          </p:spPr>
        </p:pic>
        <p:grpSp>
          <p:nvGrpSpPr>
            <p:cNvPr id="157" name="Google Shape;157;p26"/>
            <p:cNvGrpSpPr/>
            <p:nvPr/>
          </p:nvGrpSpPr>
          <p:grpSpPr>
            <a:xfrm>
              <a:off x="6432425" y="1063950"/>
              <a:ext cx="2250900" cy="3015600"/>
              <a:chOff x="6432300" y="748525"/>
              <a:chExt cx="2250900" cy="3015600"/>
            </a:xfrm>
          </p:grpSpPr>
          <p:sp>
            <p:nvSpPr>
              <p:cNvPr id="158" name="Google Shape;158;p26"/>
              <p:cNvSpPr/>
              <p:nvPr/>
            </p:nvSpPr>
            <p:spPr>
              <a:xfrm>
                <a:off x="6432300" y="748525"/>
                <a:ext cx="2250900" cy="3015600"/>
              </a:xfrm>
              <a:prstGeom prst="roundRect">
                <a:avLst>
                  <a:gd fmla="val 16667" name="adj"/>
                </a:avLst>
              </a:prstGeom>
              <a:solidFill>
                <a:schemeClr val="dk1"/>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u="sng">
                    <a:latin typeface="Montserrat"/>
                    <a:ea typeface="Montserrat"/>
                    <a:cs typeface="Montserrat"/>
                    <a:sym typeface="Montserrat"/>
                  </a:rPr>
                  <a:t>Harvest Info</a:t>
                </a:r>
                <a:endParaRPr b="1" u="sng">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Date harvested:</a:t>
                </a:r>
                <a:br>
                  <a:rPr b="1" lang="en" sz="1100">
                    <a:latin typeface="Montserrat"/>
                    <a:ea typeface="Montserrat"/>
                    <a:cs typeface="Montserrat"/>
                    <a:sym typeface="Montserrat"/>
                  </a:rPr>
                </a:br>
                <a:r>
                  <a:rPr lang="en" sz="1100">
                    <a:latin typeface="Montserrat"/>
                    <a:ea typeface="Montserrat"/>
                    <a:cs typeface="Montserrat"/>
                    <a:sym typeface="Montserrat"/>
                  </a:rPr>
                  <a:t>mm/dd/yy</a:t>
                </a:r>
                <a:endParaRPr sz="1100">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Berry type:</a:t>
                </a:r>
                <a:br>
                  <a:rPr b="1" lang="en" sz="1100">
                    <a:latin typeface="Montserrat"/>
                    <a:ea typeface="Montserrat"/>
                    <a:cs typeface="Montserrat"/>
                    <a:sym typeface="Montserrat"/>
                  </a:rPr>
                </a:br>
                <a:r>
                  <a:rPr lang="en" sz="1100">
                    <a:latin typeface="Montserrat"/>
                    <a:ea typeface="Montserrat"/>
                    <a:cs typeface="Montserrat"/>
                    <a:sym typeface="Montserrat"/>
                  </a:rPr>
                  <a:t>blueberry</a:t>
                </a:r>
                <a:endParaRPr sz="1100">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Berry patch type:</a:t>
                </a:r>
                <a:br>
                  <a:rPr b="1" lang="en" sz="1100">
                    <a:latin typeface="Montserrat"/>
                    <a:ea typeface="Montserrat"/>
                    <a:cs typeface="Montserrat"/>
                    <a:sym typeface="Montserrat"/>
                  </a:rPr>
                </a:br>
                <a:r>
                  <a:rPr lang="en" sz="1100">
                    <a:latin typeface="Montserrat"/>
                    <a:ea typeface="Montserrat"/>
                    <a:cs typeface="Montserrat"/>
                    <a:sym typeface="Montserrat"/>
                  </a:rPr>
                  <a:t>wild</a:t>
                </a:r>
                <a:endParaRPr sz="1100">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Berry patch location:</a:t>
                </a:r>
                <a:br>
                  <a:rPr b="1" lang="en" sz="1100">
                    <a:latin typeface="Montserrat"/>
                    <a:ea typeface="Montserrat"/>
                    <a:cs typeface="Montserrat"/>
                    <a:sym typeface="Montserrat"/>
                  </a:rPr>
                </a:br>
                <a:r>
                  <a:rPr lang="en" sz="1100">
                    <a:latin typeface="Montserrat"/>
                    <a:ea typeface="Montserrat"/>
                    <a:cs typeface="Montserrat"/>
                    <a:sym typeface="Montserrat"/>
                  </a:rPr>
                  <a:t>deciduous forest</a:t>
                </a:r>
                <a:endParaRPr sz="1100">
                  <a:latin typeface="Montserrat"/>
                  <a:ea typeface="Montserrat"/>
                  <a:cs typeface="Montserrat"/>
                  <a:sym typeface="Montserrat"/>
                </a:endParaRPr>
              </a:p>
              <a:p>
                <a:pPr indent="0" lvl="0" marL="0" rtl="0" algn="ctr">
                  <a:spcBef>
                    <a:spcPts val="1000"/>
                  </a:spcBef>
                  <a:spcAft>
                    <a:spcPts val="0"/>
                  </a:spcAft>
                  <a:buNone/>
                </a:pPr>
                <a:r>
                  <a:t/>
                </a:r>
                <a:endParaRPr b="1" u="sng">
                  <a:latin typeface="Montserrat"/>
                  <a:ea typeface="Montserrat"/>
                  <a:cs typeface="Montserrat"/>
                  <a:sym typeface="Montserrat"/>
                </a:endParaRPr>
              </a:p>
            </p:txBody>
          </p:sp>
          <p:pic>
            <p:nvPicPr>
              <p:cNvPr id="159" name="Google Shape;159;p26"/>
              <p:cNvPicPr preferRelativeResize="0"/>
              <p:nvPr/>
            </p:nvPicPr>
            <p:blipFill rotWithShape="1">
              <a:blip r:embed="rId4">
                <a:alphaModFix/>
              </a:blip>
              <a:srcRect b="3917" l="46213" r="44991" t="91224"/>
              <a:stretch/>
            </p:blipFill>
            <p:spPr>
              <a:xfrm>
                <a:off x="7443764" y="3304220"/>
                <a:ext cx="227975" cy="235100"/>
              </a:xfrm>
              <a:prstGeom prst="rect">
                <a:avLst/>
              </a:prstGeom>
              <a:noFill/>
              <a:ln>
                <a:noFill/>
              </a:ln>
            </p:spPr>
          </p:pic>
        </p:grpSp>
      </p:grpSp>
      <p:sp>
        <p:nvSpPr>
          <p:cNvPr id="160" name="Google Shape;160;p26"/>
          <p:cNvSpPr txBox="1"/>
          <p:nvPr/>
        </p:nvSpPr>
        <p:spPr>
          <a:xfrm>
            <a:off x="460675" y="515850"/>
            <a:ext cx="2250900" cy="41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5.1: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If the user clicks on an existing harvest on the map, a pop up will appear that shows the harvest information.</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      will </a:t>
            </a:r>
            <a:r>
              <a:rPr lang="en" u="sng">
                <a:solidFill>
                  <a:schemeClr val="hlink"/>
                </a:solidFill>
                <a:hlinkClick action="ppaction://hlinkshowjump?jump=previousslide"/>
              </a:rPr>
              <a:t>close the pop up</a:t>
            </a:r>
            <a:r>
              <a:rPr lang="en">
                <a:solidFill>
                  <a:srgbClr val="FFFFFF"/>
                </a:solidFill>
              </a:rPr>
              <a:t>.</a:t>
            </a:r>
            <a:endParaRPr>
              <a:solidFill>
                <a:srgbClr val="FFFFFF"/>
              </a:solidFill>
            </a:endParaRPr>
          </a:p>
          <a:p>
            <a:pPr indent="0" lvl="0" marL="0" rtl="0" algn="l">
              <a:spcBef>
                <a:spcPts val="0"/>
              </a:spcBef>
              <a:spcAft>
                <a:spcPts val="0"/>
              </a:spcAft>
              <a:buNone/>
            </a:pPr>
            <a:r>
              <a:t/>
            </a:r>
            <a:endParaRPr>
              <a:solidFill>
                <a:srgbClr val="FFFFFF"/>
              </a:solidFill>
            </a:endParaRPr>
          </a:p>
        </p:txBody>
      </p:sp>
      <p:pic>
        <p:nvPicPr>
          <p:cNvPr id="161" name="Google Shape;161;p26"/>
          <p:cNvPicPr preferRelativeResize="0"/>
          <p:nvPr/>
        </p:nvPicPr>
        <p:blipFill rotWithShape="1">
          <a:blip r:embed="rId4">
            <a:alphaModFix/>
          </a:blip>
          <a:srcRect b="3917" l="46213" r="44991" t="91224"/>
          <a:stretch/>
        </p:blipFill>
        <p:spPr>
          <a:xfrm>
            <a:off x="559914" y="2282595"/>
            <a:ext cx="227975" cy="235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7"/>
          <p:cNvPicPr preferRelativeResize="0"/>
          <p:nvPr/>
        </p:nvPicPr>
        <p:blipFill>
          <a:blip r:embed="rId3">
            <a:alphaModFix/>
          </a:blip>
          <a:stretch>
            <a:fillRect/>
          </a:stretch>
        </p:blipFill>
        <p:spPr>
          <a:xfrm>
            <a:off x="3275918" y="152388"/>
            <a:ext cx="2592161" cy="4838701"/>
          </a:xfrm>
          <a:prstGeom prst="rect">
            <a:avLst/>
          </a:prstGeom>
          <a:noFill/>
          <a:ln>
            <a:noFill/>
          </a:ln>
        </p:spPr>
      </p:pic>
      <p:sp>
        <p:nvSpPr>
          <p:cNvPr id="167" name="Google Shape;167;p27"/>
          <p:cNvSpPr txBox="1"/>
          <p:nvPr/>
        </p:nvSpPr>
        <p:spPr>
          <a:xfrm>
            <a:off x="450150" y="671375"/>
            <a:ext cx="2592000" cy="3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txBox="1"/>
          <p:nvPr/>
        </p:nvSpPr>
        <p:spPr>
          <a:xfrm>
            <a:off x="450150" y="877650"/>
            <a:ext cx="2380800" cy="3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6:</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pop-up appears when the user selects the “Information” button.</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page lets the user navigate to different instructional content in the app.</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69" name="Google Shape;169;p27"/>
          <p:cNvSpPr txBox="1"/>
          <p:nvPr/>
        </p:nvSpPr>
        <p:spPr>
          <a:xfrm>
            <a:off x="3836250" y="1517400"/>
            <a:ext cx="14715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Montserrat"/>
                <a:ea typeface="Montserrat"/>
                <a:cs typeface="Montserrat"/>
                <a:sym typeface="Montserrat"/>
              </a:rPr>
              <a:t>App Summary</a:t>
            </a:r>
            <a:endParaRPr b="1" sz="1100">
              <a:solidFill>
                <a:srgbClr val="666666"/>
              </a:solidFill>
              <a:latin typeface="Montserrat"/>
              <a:ea typeface="Montserrat"/>
              <a:cs typeface="Montserrat"/>
              <a:sym typeface="Montserrat"/>
            </a:endParaRPr>
          </a:p>
        </p:txBody>
      </p:sp>
      <p:pic>
        <p:nvPicPr>
          <p:cNvPr id="170" name="Google Shape;170;p27"/>
          <p:cNvPicPr preferRelativeResize="0"/>
          <p:nvPr/>
        </p:nvPicPr>
        <p:blipFill rotWithShape="1">
          <a:blip r:embed="rId3">
            <a:alphaModFix/>
          </a:blip>
          <a:srcRect b="55300" l="17077" r="8251" t="42638"/>
          <a:stretch/>
        </p:blipFill>
        <p:spPr>
          <a:xfrm>
            <a:off x="3721500" y="1809474"/>
            <a:ext cx="1935650" cy="99726"/>
          </a:xfrm>
          <a:prstGeom prst="rect">
            <a:avLst/>
          </a:prstGeom>
          <a:noFill/>
          <a:ln>
            <a:noFill/>
          </a:ln>
        </p:spPr>
      </p:pic>
      <p:pic>
        <p:nvPicPr>
          <p:cNvPr id="171" name="Google Shape;171;p27"/>
          <p:cNvPicPr preferRelativeResize="0"/>
          <p:nvPr/>
        </p:nvPicPr>
        <p:blipFill rotWithShape="1">
          <a:blip r:embed="rId3">
            <a:alphaModFix/>
          </a:blip>
          <a:srcRect b="55300" l="17077" r="8251" t="42638"/>
          <a:stretch/>
        </p:blipFill>
        <p:spPr>
          <a:xfrm>
            <a:off x="3721500" y="1417674"/>
            <a:ext cx="1935650" cy="99725"/>
          </a:xfrm>
          <a:prstGeom prst="rect">
            <a:avLst/>
          </a:prstGeom>
          <a:noFill/>
          <a:ln>
            <a:noFill/>
          </a:ln>
        </p:spPr>
      </p:pic>
      <p:sp>
        <p:nvSpPr>
          <p:cNvPr id="172" name="Google Shape;172;p27"/>
          <p:cNvSpPr txBox="1"/>
          <p:nvPr/>
        </p:nvSpPr>
        <p:spPr>
          <a:xfrm>
            <a:off x="3836250" y="1125600"/>
            <a:ext cx="14715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Montserrat"/>
                <a:ea typeface="Montserrat"/>
                <a:cs typeface="Montserrat"/>
                <a:sym typeface="Montserrat"/>
              </a:rPr>
              <a:t>Data</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p:txBody>
      </p:sp>
      <p:sp>
        <p:nvSpPr>
          <p:cNvPr id="173" name="Google Shape;173;p27"/>
          <p:cNvSpPr txBox="1"/>
          <p:nvPr/>
        </p:nvSpPr>
        <p:spPr>
          <a:xfrm>
            <a:off x="6091075" y="515850"/>
            <a:ext cx="2592000" cy="411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“Data” is available only on scientist accounts and takes you to the </a:t>
            </a:r>
            <a:r>
              <a:rPr lang="en" sz="1200" u="sng">
                <a:solidFill>
                  <a:schemeClr val="hlink"/>
                </a:solidFill>
                <a:hlinkClick action="ppaction://hlinksldjump" r:id="rId4"/>
              </a:rPr>
              <a:t>scientist view</a:t>
            </a:r>
            <a:endParaRPr sz="1200"/>
          </a:p>
          <a:p>
            <a:pPr indent="-304800" lvl="0" marL="457200" rtl="0" algn="l">
              <a:spcBef>
                <a:spcPts val="1000"/>
              </a:spcBef>
              <a:spcAft>
                <a:spcPts val="0"/>
              </a:spcAft>
              <a:buClr>
                <a:srgbClr val="FFFFFF"/>
              </a:buClr>
              <a:buSzPts val="1200"/>
              <a:buChar char="●"/>
            </a:pPr>
            <a:r>
              <a:rPr lang="en" sz="1200">
                <a:solidFill>
                  <a:srgbClr val="FFFFFF"/>
                </a:solidFill>
              </a:rPr>
              <a:t>“App summary” pulls up the </a:t>
            </a:r>
            <a:r>
              <a:rPr lang="en" sz="1200" u="sng">
                <a:solidFill>
                  <a:schemeClr val="hlink"/>
                </a:solidFill>
                <a:hlinkClick action="ppaction://hlinksldjump" r:id="rId5"/>
              </a:rPr>
              <a:t>tutorial information</a:t>
            </a:r>
            <a:r>
              <a:rPr lang="en" sz="1200">
                <a:solidFill>
                  <a:srgbClr val="FFFFFF"/>
                </a:solidFill>
              </a:rPr>
              <a:t> </a:t>
            </a:r>
            <a:endParaRPr sz="1200">
              <a:solidFill>
                <a:srgbClr val="FFFFFF"/>
              </a:solidFill>
            </a:endParaRPr>
          </a:p>
          <a:p>
            <a:pPr indent="-304800" lvl="0" marL="457200" rtl="0" algn="l">
              <a:spcBef>
                <a:spcPts val="1000"/>
              </a:spcBef>
              <a:spcAft>
                <a:spcPts val="0"/>
              </a:spcAft>
              <a:buClr>
                <a:srgbClr val="FFFFFF"/>
              </a:buClr>
              <a:buSzPts val="1200"/>
              <a:buChar char="●"/>
            </a:pPr>
            <a:r>
              <a:rPr lang="en" sz="1200">
                <a:solidFill>
                  <a:srgbClr val="FFFFFF"/>
                </a:solidFill>
              </a:rPr>
              <a:t>“Common Berries” pulls up the </a:t>
            </a:r>
            <a:r>
              <a:rPr lang="en" sz="1200" u="sng">
                <a:solidFill>
                  <a:schemeClr val="hlink"/>
                </a:solidFill>
                <a:hlinkClick action="ppaction://hlinksldjump" r:id="rId6"/>
              </a:rPr>
              <a:t>berry information page</a:t>
            </a:r>
            <a:endParaRPr sz="1200">
              <a:solidFill>
                <a:srgbClr val="FFFFFF"/>
              </a:solidFill>
            </a:endParaRPr>
          </a:p>
          <a:p>
            <a:pPr indent="-304800" lvl="0" marL="457200" rtl="0" algn="l">
              <a:spcBef>
                <a:spcPts val="1000"/>
              </a:spcBef>
              <a:spcAft>
                <a:spcPts val="0"/>
              </a:spcAft>
              <a:buClr>
                <a:srgbClr val="FFFFFF"/>
              </a:buClr>
              <a:buSzPts val="1200"/>
              <a:buChar char="●"/>
            </a:pPr>
            <a:r>
              <a:rPr lang="en" sz="1200">
                <a:solidFill>
                  <a:srgbClr val="FFFFFF"/>
                </a:solidFill>
              </a:rPr>
              <a:t>“Fruit Fly Basics” pulls up the </a:t>
            </a:r>
            <a:r>
              <a:rPr lang="en" sz="1200" u="sng">
                <a:solidFill>
                  <a:schemeClr val="hlink"/>
                </a:solidFill>
                <a:hlinkClick action="ppaction://hlinksldjump" r:id="rId7"/>
              </a:rPr>
              <a:t>fruit fly information page</a:t>
            </a:r>
            <a:endParaRPr sz="1200">
              <a:solidFill>
                <a:srgbClr val="FFFFFF"/>
              </a:solidFill>
            </a:endParaRPr>
          </a:p>
          <a:p>
            <a:pPr indent="-304800" lvl="0" marL="457200" rtl="0" algn="l">
              <a:spcBef>
                <a:spcPts val="1000"/>
              </a:spcBef>
              <a:spcAft>
                <a:spcPts val="0"/>
              </a:spcAft>
              <a:buClr>
                <a:srgbClr val="FFFFFF"/>
              </a:buClr>
              <a:buSzPts val="1200"/>
              <a:buChar char="●"/>
            </a:pPr>
            <a:r>
              <a:rPr lang="en" sz="1200">
                <a:solidFill>
                  <a:srgbClr val="FFFFFF"/>
                </a:solidFill>
              </a:rPr>
              <a:t>“At-Home Experiment” pulls up the </a:t>
            </a:r>
            <a:r>
              <a:rPr lang="en" sz="1200" u="sng">
                <a:solidFill>
                  <a:schemeClr val="hlink"/>
                </a:solidFill>
                <a:hlinkClick action="ppaction://hlinksldjump" r:id="rId8"/>
              </a:rPr>
              <a:t>fruit fly test page</a:t>
            </a:r>
            <a:endParaRPr sz="1200">
              <a:solidFill>
                <a:srgbClr val="FFFFFF"/>
              </a:solidFill>
            </a:endParaRPr>
          </a:p>
          <a:p>
            <a:pPr indent="-304800" lvl="0" marL="457200" rtl="0" algn="l">
              <a:spcBef>
                <a:spcPts val="1000"/>
              </a:spcBef>
              <a:spcAft>
                <a:spcPts val="0"/>
              </a:spcAft>
              <a:buClr>
                <a:srgbClr val="FFFFFF"/>
              </a:buClr>
              <a:buSzPts val="1200"/>
              <a:buChar char="●"/>
            </a:pPr>
            <a:r>
              <a:rPr lang="en" sz="1200">
                <a:solidFill>
                  <a:srgbClr val="FFFFFF"/>
                </a:solidFill>
              </a:rPr>
              <a:t>“About Us” pulls up the </a:t>
            </a:r>
            <a:r>
              <a:rPr lang="en" sz="1200" u="sng">
                <a:solidFill>
                  <a:schemeClr val="hlink"/>
                </a:solidFill>
                <a:hlinkClick action="ppaction://hlinksldjump" r:id="rId9"/>
              </a:rPr>
              <a:t>about us page</a:t>
            </a:r>
            <a:endParaRPr sz="1200">
              <a:solidFill>
                <a:srgbClr val="FFFFFF"/>
              </a:solidFill>
            </a:endParaRPr>
          </a:p>
          <a:p>
            <a:pPr indent="-304800" lvl="0" marL="457200" rtl="0" algn="l">
              <a:spcBef>
                <a:spcPts val="1000"/>
              </a:spcBef>
              <a:spcAft>
                <a:spcPts val="1000"/>
              </a:spcAft>
              <a:buClr>
                <a:srgbClr val="FFFFFF"/>
              </a:buClr>
              <a:buSzPts val="1200"/>
              <a:buChar char="●"/>
            </a:pPr>
            <a:r>
              <a:rPr lang="en" sz="1200">
                <a:solidFill>
                  <a:srgbClr val="FFFFFF"/>
                </a:solidFill>
              </a:rPr>
              <a:t>       returns the user to the </a:t>
            </a:r>
            <a:r>
              <a:rPr lang="en" sz="1200" u="sng">
                <a:solidFill>
                  <a:schemeClr val="hlink"/>
                </a:solidFill>
                <a:hlinkClick action="ppaction://hlinksldjump" r:id="rId10"/>
              </a:rPr>
              <a:t>map</a:t>
            </a:r>
            <a:endParaRPr sz="1200">
              <a:solidFill>
                <a:srgbClr val="FFFFFF"/>
              </a:solidFill>
            </a:endParaRPr>
          </a:p>
        </p:txBody>
      </p:sp>
      <p:pic>
        <p:nvPicPr>
          <p:cNvPr id="174" name="Google Shape;174;p27"/>
          <p:cNvPicPr preferRelativeResize="0"/>
          <p:nvPr/>
        </p:nvPicPr>
        <p:blipFill rotWithShape="1">
          <a:blip r:embed="rId3">
            <a:alphaModFix/>
          </a:blip>
          <a:srcRect b="3917" l="46213" r="44991" t="91224"/>
          <a:stretch/>
        </p:blipFill>
        <p:spPr>
          <a:xfrm>
            <a:off x="6650152" y="3717595"/>
            <a:ext cx="227975" cy="235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28"/>
          <p:cNvPicPr preferRelativeResize="0"/>
          <p:nvPr/>
        </p:nvPicPr>
        <p:blipFill>
          <a:blip r:embed="rId3">
            <a:alphaModFix/>
          </a:blip>
          <a:stretch>
            <a:fillRect/>
          </a:stretch>
        </p:blipFill>
        <p:spPr>
          <a:xfrm>
            <a:off x="3275919" y="152400"/>
            <a:ext cx="2592161" cy="4838701"/>
          </a:xfrm>
          <a:prstGeom prst="rect">
            <a:avLst/>
          </a:prstGeom>
          <a:noFill/>
          <a:ln>
            <a:noFill/>
          </a:ln>
        </p:spPr>
      </p:pic>
      <p:sp>
        <p:nvSpPr>
          <p:cNvPr id="180" name="Google Shape;180;p28"/>
          <p:cNvSpPr txBox="1"/>
          <p:nvPr/>
        </p:nvSpPr>
        <p:spPr>
          <a:xfrm>
            <a:off x="38225" y="80250"/>
            <a:ext cx="3202200" cy="49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7:</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is the view that a user will see whenever they click on their profile button in the bottom right of the app.</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“MY ACCOUNT” takes the user to the </a:t>
            </a:r>
            <a:r>
              <a:rPr lang="en" u="sng">
                <a:solidFill>
                  <a:schemeClr val="hlink"/>
                </a:solidFill>
                <a:hlinkClick action="ppaction://hlinksldjump" r:id="rId4"/>
              </a:rPr>
              <a:t>account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“DEMOGRAPHIC INFO” takes the user to the demographic </a:t>
            </a:r>
            <a:r>
              <a:rPr lang="en" u="sng">
                <a:solidFill>
                  <a:schemeClr val="hlink"/>
                </a:solidFill>
                <a:hlinkClick action="ppaction://hlinksldjump" r:id="rId5"/>
              </a:rPr>
              <a:t>info page</a:t>
            </a:r>
            <a:r>
              <a:rPr lang="en">
                <a:solidFill>
                  <a:srgbClr val="FFFFFF"/>
                </a:solidFill>
              </a:rPr>
              <a:t>.</a:t>
            </a:r>
            <a:endParaRPr>
              <a:solidFill>
                <a:srgbClr val="FFFFFF"/>
              </a:solidFill>
            </a:endParaRPr>
          </a:p>
        </p:txBody>
      </p:sp>
      <p:cxnSp>
        <p:nvCxnSpPr>
          <p:cNvPr id="181" name="Google Shape;181;p28"/>
          <p:cNvCxnSpPr/>
          <p:nvPr/>
        </p:nvCxnSpPr>
        <p:spPr>
          <a:xfrm>
            <a:off x="3604725" y="3262775"/>
            <a:ext cx="1923600" cy="64200"/>
          </a:xfrm>
          <a:prstGeom prst="straightConnector1">
            <a:avLst/>
          </a:prstGeom>
          <a:noFill/>
          <a:ln cap="flat" cmpd="sng" w="152400">
            <a:solidFill>
              <a:schemeClr val="lt1"/>
            </a:solidFill>
            <a:prstDash val="solid"/>
            <a:round/>
            <a:headEnd len="med" w="med" type="none"/>
            <a:tailEnd len="med" w="med" type="none"/>
          </a:ln>
        </p:spPr>
      </p:cxnSp>
      <p:pic>
        <p:nvPicPr>
          <p:cNvPr id="182" name="Google Shape;182;p28"/>
          <p:cNvPicPr preferRelativeResize="0"/>
          <p:nvPr/>
        </p:nvPicPr>
        <p:blipFill>
          <a:blip r:embed="rId6">
            <a:alphaModFix/>
          </a:blip>
          <a:stretch>
            <a:fillRect/>
          </a:stretch>
        </p:blipFill>
        <p:spPr>
          <a:xfrm>
            <a:off x="3400475" y="3074491"/>
            <a:ext cx="2343050" cy="440772"/>
          </a:xfrm>
          <a:prstGeom prst="rect">
            <a:avLst/>
          </a:prstGeom>
          <a:noFill/>
          <a:ln>
            <a:noFill/>
          </a:ln>
        </p:spPr>
      </p:pic>
      <p:sp>
        <p:nvSpPr>
          <p:cNvPr id="183" name="Google Shape;183;p28"/>
          <p:cNvSpPr/>
          <p:nvPr/>
        </p:nvSpPr>
        <p:spPr>
          <a:xfrm>
            <a:off x="3448000" y="3515275"/>
            <a:ext cx="2295600" cy="374400"/>
          </a:xfrm>
          <a:prstGeom prst="rect">
            <a:avLst/>
          </a:prstGeom>
          <a:solidFill>
            <a:srgbClr val="D0E8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txBox="1"/>
          <p:nvPr/>
        </p:nvSpPr>
        <p:spPr>
          <a:xfrm>
            <a:off x="3767200" y="2416675"/>
            <a:ext cx="1657200" cy="18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81B4"/>
                </a:solidFill>
                <a:latin typeface="Montserrat"/>
                <a:ea typeface="Montserrat"/>
                <a:cs typeface="Montserrat"/>
                <a:sym typeface="Montserrat"/>
              </a:rPr>
              <a:t>MY ACCOUNT</a:t>
            </a:r>
            <a:endParaRPr b="1" sz="800">
              <a:solidFill>
                <a:srgbClr val="6681B4"/>
              </a:solidFill>
              <a:latin typeface="Montserrat"/>
              <a:ea typeface="Montserrat"/>
              <a:cs typeface="Montserrat"/>
              <a:sym typeface="Montserrat"/>
            </a:endParaRPr>
          </a:p>
        </p:txBody>
      </p:sp>
      <p:sp>
        <p:nvSpPr>
          <p:cNvPr id="185" name="Google Shape;185;p28"/>
          <p:cNvSpPr txBox="1"/>
          <p:nvPr/>
        </p:nvSpPr>
        <p:spPr>
          <a:xfrm>
            <a:off x="3767200" y="2799288"/>
            <a:ext cx="16572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81B4"/>
                </a:solidFill>
                <a:latin typeface="Montserrat"/>
                <a:ea typeface="Montserrat"/>
                <a:cs typeface="Montserrat"/>
                <a:sym typeface="Montserrat"/>
              </a:rPr>
              <a:t>DEMOGRAPHIC INFO</a:t>
            </a:r>
            <a:endParaRPr b="1" sz="800">
              <a:solidFill>
                <a:srgbClr val="6681B4"/>
              </a:solidFill>
              <a:latin typeface="Montserrat"/>
              <a:ea typeface="Montserrat"/>
              <a:cs typeface="Montserrat"/>
              <a:sym typeface="Montserrat"/>
            </a:endParaRPr>
          </a:p>
        </p:txBody>
      </p:sp>
      <p:sp>
        <p:nvSpPr>
          <p:cNvPr id="186" name="Google Shape;186;p28"/>
          <p:cNvSpPr txBox="1"/>
          <p:nvPr/>
        </p:nvSpPr>
        <p:spPr>
          <a:xfrm>
            <a:off x="6854425" y="515850"/>
            <a:ext cx="1828800" cy="41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takes you to the </a:t>
            </a:r>
            <a:r>
              <a:rPr lang="en" u="sng">
                <a:solidFill>
                  <a:schemeClr val="hlink"/>
                </a:solidFill>
                <a:hlinkClick action="ppaction://hlinksldjump" r:id="rId7"/>
              </a:rPr>
              <a:t>information page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solidFill>
                  <a:srgbClr val="FFFFFF"/>
                </a:solidFill>
              </a:rPr>
              <a:t>takes you to the </a:t>
            </a:r>
            <a:r>
              <a:rPr lang="en" u="sng">
                <a:solidFill>
                  <a:schemeClr val="hlink"/>
                </a:solidFill>
                <a:hlinkClick action="ppaction://hlinksldjump" r:id="rId8"/>
              </a:rPr>
              <a:t>map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takes you to the </a:t>
            </a:r>
            <a:r>
              <a:rPr lang="en" u="sng">
                <a:solidFill>
                  <a:schemeClr val="hlink"/>
                </a:solidFill>
                <a:hlinkClick action="ppaction://hlinksldjump" r:id="rId9"/>
              </a:rPr>
              <a:t>record harvest page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represents the page you are on</a:t>
            </a:r>
            <a:endParaRPr>
              <a:solidFill>
                <a:srgbClr val="FFFFFF"/>
              </a:solidFill>
            </a:endParaRPr>
          </a:p>
        </p:txBody>
      </p:sp>
      <p:pic>
        <p:nvPicPr>
          <p:cNvPr id="187" name="Google Shape;187;p28"/>
          <p:cNvPicPr preferRelativeResize="0"/>
          <p:nvPr/>
        </p:nvPicPr>
        <p:blipFill rotWithShape="1">
          <a:blip r:embed="rId10">
            <a:alphaModFix/>
          </a:blip>
          <a:srcRect b="3149" l="7104" r="82565" t="91158"/>
          <a:stretch/>
        </p:blipFill>
        <p:spPr>
          <a:xfrm>
            <a:off x="6587099" y="654871"/>
            <a:ext cx="267325" cy="275399"/>
          </a:xfrm>
          <a:prstGeom prst="rect">
            <a:avLst/>
          </a:prstGeom>
          <a:noFill/>
          <a:ln>
            <a:noFill/>
          </a:ln>
        </p:spPr>
      </p:pic>
      <p:pic>
        <p:nvPicPr>
          <p:cNvPr id="188" name="Google Shape;188;p28"/>
          <p:cNvPicPr preferRelativeResize="0"/>
          <p:nvPr/>
        </p:nvPicPr>
        <p:blipFill rotWithShape="1">
          <a:blip r:embed="rId10">
            <a:alphaModFix/>
          </a:blip>
          <a:srcRect b="3148" l="57932" r="31736" t="91159"/>
          <a:stretch/>
        </p:blipFill>
        <p:spPr>
          <a:xfrm>
            <a:off x="6587099" y="1865921"/>
            <a:ext cx="267325" cy="275399"/>
          </a:xfrm>
          <a:prstGeom prst="rect">
            <a:avLst/>
          </a:prstGeom>
          <a:noFill/>
          <a:ln>
            <a:noFill/>
          </a:ln>
        </p:spPr>
      </p:pic>
      <p:pic>
        <p:nvPicPr>
          <p:cNvPr id="189" name="Google Shape;189;p28"/>
          <p:cNvPicPr preferRelativeResize="0"/>
          <p:nvPr/>
        </p:nvPicPr>
        <p:blipFill rotWithShape="1">
          <a:blip r:embed="rId10">
            <a:alphaModFix/>
          </a:blip>
          <a:srcRect b="1934" l="32723" r="56946" t="90715"/>
          <a:stretch/>
        </p:blipFill>
        <p:spPr>
          <a:xfrm>
            <a:off x="6587100" y="1289800"/>
            <a:ext cx="267325" cy="355624"/>
          </a:xfrm>
          <a:prstGeom prst="rect">
            <a:avLst/>
          </a:prstGeom>
          <a:noFill/>
          <a:ln>
            <a:noFill/>
          </a:ln>
        </p:spPr>
      </p:pic>
      <p:pic>
        <p:nvPicPr>
          <p:cNvPr id="190" name="Google Shape;190;p28"/>
          <p:cNvPicPr preferRelativeResize="0"/>
          <p:nvPr/>
        </p:nvPicPr>
        <p:blipFill rotWithShape="1">
          <a:blip r:embed="rId10">
            <a:alphaModFix/>
          </a:blip>
          <a:srcRect b="3591" l="84789" r="4880" t="89058"/>
          <a:stretch/>
        </p:blipFill>
        <p:spPr>
          <a:xfrm>
            <a:off x="6587100" y="2507525"/>
            <a:ext cx="267325" cy="355624"/>
          </a:xfrm>
          <a:prstGeom prst="rect">
            <a:avLst/>
          </a:prstGeom>
          <a:noFill/>
          <a:ln>
            <a:noFill/>
          </a:ln>
        </p:spPr>
      </p:pic>
      <p:sp>
        <p:nvSpPr>
          <p:cNvPr id="191" name="Google Shape;191;p28"/>
          <p:cNvSpPr/>
          <p:nvPr/>
        </p:nvSpPr>
        <p:spPr>
          <a:xfrm>
            <a:off x="3500150" y="3126650"/>
            <a:ext cx="2176800" cy="355500"/>
          </a:xfrm>
          <a:prstGeom prst="rect">
            <a:avLst/>
          </a:prstGeom>
          <a:solidFill>
            <a:srgbClr val="D0E8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29"/>
          <p:cNvPicPr preferRelativeResize="0"/>
          <p:nvPr/>
        </p:nvPicPr>
        <p:blipFill>
          <a:blip r:embed="rId3">
            <a:alphaModFix/>
          </a:blip>
          <a:stretch>
            <a:fillRect/>
          </a:stretch>
        </p:blipFill>
        <p:spPr>
          <a:xfrm>
            <a:off x="3275918" y="152388"/>
            <a:ext cx="2592161" cy="4838701"/>
          </a:xfrm>
          <a:prstGeom prst="rect">
            <a:avLst/>
          </a:prstGeom>
          <a:noFill/>
          <a:ln>
            <a:noFill/>
          </a:ln>
        </p:spPr>
      </p:pic>
      <p:sp>
        <p:nvSpPr>
          <p:cNvPr id="197" name="Google Shape;197;p29"/>
          <p:cNvSpPr/>
          <p:nvPr/>
        </p:nvSpPr>
        <p:spPr>
          <a:xfrm>
            <a:off x="3278400" y="160400"/>
            <a:ext cx="2592000" cy="588000"/>
          </a:xfrm>
          <a:prstGeom prst="rect">
            <a:avLst/>
          </a:prstGeom>
          <a:solidFill>
            <a:srgbClr val="B1DAE4"/>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rgbClr val="6681B4"/>
                </a:solidFill>
                <a:latin typeface="Montserrat"/>
                <a:ea typeface="Montserrat"/>
                <a:cs typeface="Montserrat"/>
                <a:sym typeface="Montserrat"/>
              </a:rPr>
              <a:t>My Account</a:t>
            </a:r>
            <a:endParaRPr b="1" sz="1600">
              <a:solidFill>
                <a:srgbClr val="6681B4"/>
              </a:solidFill>
              <a:latin typeface="Montserrat"/>
              <a:ea typeface="Montserrat"/>
              <a:cs typeface="Montserrat"/>
              <a:sym typeface="Montserrat"/>
            </a:endParaRPr>
          </a:p>
        </p:txBody>
      </p:sp>
      <p:sp>
        <p:nvSpPr>
          <p:cNvPr id="198" name="Google Shape;198;p29"/>
          <p:cNvSpPr txBox="1"/>
          <p:nvPr/>
        </p:nvSpPr>
        <p:spPr>
          <a:xfrm>
            <a:off x="3278525" y="844775"/>
            <a:ext cx="2592000" cy="3413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rPr b="1" lang="en" sz="1100">
                <a:solidFill>
                  <a:srgbClr val="666666"/>
                </a:solidFill>
                <a:latin typeface="Montserrat"/>
                <a:ea typeface="Montserrat"/>
                <a:cs typeface="Montserrat"/>
                <a:sym typeface="Montserrat"/>
              </a:rPr>
              <a:t>USERNAME: janedoe1</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p:txBody>
      </p:sp>
      <p:sp>
        <p:nvSpPr>
          <p:cNvPr id="199" name="Google Shape;199;p29"/>
          <p:cNvSpPr/>
          <p:nvPr/>
        </p:nvSpPr>
        <p:spPr>
          <a:xfrm>
            <a:off x="3347000" y="1507775"/>
            <a:ext cx="1849800" cy="406500"/>
          </a:xfrm>
          <a:prstGeom prst="roundRect">
            <a:avLst>
              <a:gd fmla="val 16667" name="adj"/>
            </a:avLst>
          </a:prstGeom>
          <a:solidFill>
            <a:srgbClr val="668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CHANGE PASSWORD</a:t>
            </a:r>
            <a:endParaRPr b="1" sz="1100">
              <a:solidFill>
                <a:srgbClr val="FFFFFF"/>
              </a:solidFill>
              <a:latin typeface="Montserrat"/>
              <a:ea typeface="Montserrat"/>
              <a:cs typeface="Montserrat"/>
              <a:sym typeface="Montserrat"/>
            </a:endParaRPr>
          </a:p>
        </p:txBody>
      </p:sp>
      <p:sp>
        <p:nvSpPr>
          <p:cNvPr id="200" name="Google Shape;200;p29"/>
          <p:cNvSpPr/>
          <p:nvPr/>
        </p:nvSpPr>
        <p:spPr>
          <a:xfrm>
            <a:off x="3347000" y="2194850"/>
            <a:ext cx="1849800" cy="406500"/>
          </a:xfrm>
          <a:prstGeom prst="roundRect">
            <a:avLst>
              <a:gd fmla="val 16667"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DELETE ACCOUNT</a:t>
            </a:r>
            <a:endParaRPr b="1" sz="1100">
              <a:solidFill>
                <a:srgbClr val="FFFFFF"/>
              </a:solidFill>
              <a:latin typeface="Montserrat"/>
              <a:ea typeface="Montserrat"/>
              <a:cs typeface="Montserrat"/>
              <a:sym typeface="Montserrat"/>
            </a:endParaRPr>
          </a:p>
        </p:txBody>
      </p:sp>
      <p:sp>
        <p:nvSpPr>
          <p:cNvPr id="201" name="Google Shape;201;p29"/>
          <p:cNvSpPr txBox="1"/>
          <p:nvPr/>
        </p:nvSpPr>
        <p:spPr>
          <a:xfrm>
            <a:off x="38225" y="80250"/>
            <a:ext cx="2758500" cy="49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7.1: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Hitting “CHANGE PASSWORD” pops up a box to </a:t>
            </a:r>
            <a:r>
              <a:rPr lang="en" u="sng">
                <a:solidFill>
                  <a:schemeClr val="hlink"/>
                </a:solidFill>
                <a:hlinkClick action="ppaction://hlinkshowjump?jump=nextslide"/>
              </a:rPr>
              <a:t>change your password</a:t>
            </a:r>
            <a:r>
              <a:rPr lang="en">
                <a:solidFill>
                  <a:srgbClr val="FFFFFF"/>
                </a:solidFill>
              </a:rPr>
              <a:t>.</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Hitting “DELETE ACCOUNT” creates a pop up asking you to </a:t>
            </a:r>
            <a:r>
              <a:rPr lang="en" u="sng">
                <a:solidFill>
                  <a:schemeClr val="hlink"/>
                </a:solidFill>
                <a:hlinkClick action="ppaction://hlinksldjump" r:id="rId4"/>
              </a:rPr>
              <a:t>confirm your decision</a:t>
            </a:r>
            <a:r>
              <a:rPr lang="en">
                <a:solidFill>
                  <a:srgbClr val="FFFFFF"/>
                </a:solidFill>
              </a:rPr>
              <a:t>.</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      returns the user to the </a:t>
            </a:r>
            <a:r>
              <a:rPr lang="en" u="sng">
                <a:solidFill>
                  <a:schemeClr val="hlink"/>
                </a:solidFill>
                <a:hlinkClick action="ppaction://hlinksldjump" r:id="rId5"/>
              </a:rPr>
              <a:t>profile page</a:t>
            </a:r>
            <a:r>
              <a:rPr lang="en">
                <a:solidFill>
                  <a:srgbClr val="FFFFFF"/>
                </a:solidFill>
              </a:rPr>
              <a:t>.</a:t>
            </a:r>
            <a:endParaRPr>
              <a:solidFill>
                <a:srgbClr val="FFFFFF"/>
              </a:solidFill>
            </a:endParaRPr>
          </a:p>
        </p:txBody>
      </p:sp>
      <p:pic>
        <p:nvPicPr>
          <p:cNvPr id="202" name="Google Shape;202;p29"/>
          <p:cNvPicPr preferRelativeResize="0"/>
          <p:nvPr/>
        </p:nvPicPr>
        <p:blipFill rotWithShape="1">
          <a:blip r:embed="rId3">
            <a:alphaModFix/>
          </a:blip>
          <a:srcRect b="3917" l="46213" r="44991" t="91224"/>
          <a:stretch/>
        </p:blipFill>
        <p:spPr>
          <a:xfrm>
            <a:off x="116502" y="2280545"/>
            <a:ext cx="227975" cy="235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30"/>
          <p:cNvPicPr preferRelativeResize="0"/>
          <p:nvPr/>
        </p:nvPicPr>
        <p:blipFill>
          <a:blip r:embed="rId3">
            <a:alphaModFix/>
          </a:blip>
          <a:stretch>
            <a:fillRect/>
          </a:stretch>
        </p:blipFill>
        <p:spPr>
          <a:xfrm>
            <a:off x="3275918" y="152388"/>
            <a:ext cx="2592161" cy="4838701"/>
          </a:xfrm>
          <a:prstGeom prst="rect">
            <a:avLst/>
          </a:prstGeom>
          <a:noFill/>
          <a:ln>
            <a:noFill/>
          </a:ln>
        </p:spPr>
      </p:pic>
      <p:sp>
        <p:nvSpPr>
          <p:cNvPr id="208" name="Google Shape;208;p30"/>
          <p:cNvSpPr/>
          <p:nvPr/>
        </p:nvSpPr>
        <p:spPr>
          <a:xfrm>
            <a:off x="3278400" y="160400"/>
            <a:ext cx="2592000" cy="588000"/>
          </a:xfrm>
          <a:prstGeom prst="rect">
            <a:avLst/>
          </a:prstGeom>
          <a:solidFill>
            <a:srgbClr val="B1DAE4"/>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rgbClr val="6681B4"/>
                </a:solidFill>
                <a:latin typeface="Montserrat"/>
                <a:ea typeface="Montserrat"/>
                <a:cs typeface="Montserrat"/>
                <a:sym typeface="Montserrat"/>
              </a:rPr>
              <a:t>My Account</a:t>
            </a:r>
            <a:endParaRPr b="1" sz="1600">
              <a:solidFill>
                <a:srgbClr val="6681B4"/>
              </a:solidFill>
              <a:latin typeface="Montserrat"/>
              <a:ea typeface="Montserrat"/>
              <a:cs typeface="Montserrat"/>
              <a:sym typeface="Montserrat"/>
            </a:endParaRPr>
          </a:p>
        </p:txBody>
      </p:sp>
      <p:sp>
        <p:nvSpPr>
          <p:cNvPr id="209" name="Google Shape;209;p30"/>
          <p:cNvSpPr txBox="1"/>
          <p:nvPr/>
        </p:nvSpPr>
        <p:spPr>
          <a:xfrm>
            <a:off x="3278525" y="844775"/>
            <a:ext cx="2592000" cy="3413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rPr b="1" lang="en" sz="1100">
                <a:solidFill>
                  <a:srgbClr val="666666"/>
                </a:solidFill>
                <a:latin typeface="Montserrat"/>
                <a:ea typeface="Montserrat"/>
                <a:cs typeface="Montserrat"/>
                <a:sym typeface="Montserrat"/>
              </a:rPr>
              <a:t>USERNAME: janedoe1</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p:txBody>
      </p:sp>
      <p:sp>
        <p:nvSpPr>
          <p:cNvPr id="210" name="Google Shape;210;p30"/>
          <p:cNvSpPr/>
          <p:nvPr/>
        </p:nvSpPr>
        <p:spPr>
          <a:xfrm>
            <a:off x="3347000" y="1507775"/>
            <a:ext cx="1849800" cy="406500"/>
          </a:xfrm>
          <a:prstGeom prst="roundRect">
            <a:avLst>
              <a:gd fmla="val 16667" name="adj"/>
            </a:avLst>
          </a:prstGeom>
          <a:solidFill>
            <a:srgbClr val="6681B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CHANGE PASSWORD</a:t>
            </a:r>
            <a:endParaRPr b="1" sz="1100">
              <a:solidFill>
                <a:srgbClr val="FFFFFF"/>
              </a:solidFill>
              <a:latin typeface="Montserrat"/>
              <a:ea typeface="Montserrat"/>
              <a:cs typeface="Montserrat"/>
              <a:sym typeface="Montserrat"/>
            </a:endParaRPr>
          </a:p>
        </p:txBody>
      </p:sp>
      <p:sp>
        <p:nvSpPr>
          <p:cNvPr id="211" name="Google Shape;211;p30"/>
          <p:cNvSpPr/>
          <p:nvPr/>
        </p:nvSpPr>
        <p:spPr>
          <a:xfrm>
            <a:off x="3347000" y="2194850"/>
            <a:ext cx="1849800" cy="406500"/>
          </a:xfrm>
          <a:prstGeom prst="roundRect">
            <a:avLst>
              <a:gd fmla="val 16667" name="adj"/>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DELETE ACCOUNT</a:t>
            </a:r>
            <a:endParaRPr b="1" sz="1100">
              <a:solidFill>
                <a:srgbClr val="FFFFFF"/>
              </a:solidFill>
              <a:latin typeface="Montserrat"/>
              <a:ea typeface="Montserrat"/>
              <a:cs typeface="Montserrat"/>
              <a:sym typeface="Montserrat"/>
            </a:endParaRPr>
          </a:p>
        </p:txBody>
      </p:sp>
      <p:sp>
        <p:nvSpPr>
          <p:cNvPr id="212" name="Google Shape;212;p30"/>
          <p:cNvSpPr txBox="1"/>
          <p:nvPr/>
        </p:nvSpPr>
        <p:spPr>
          <a:xfrm>
            <a:off x="38225" y="80250"/>
            <a:ext cx="2758500" cy="49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7.1.1: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popup for changing your password.</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“SUBMIT” and “CANCEL” </a:t>
            </a:r>
            <a:r>
              <a:rPr lang="en" u="sng">
                <a:solidFill>
                  <a:schemeClr val="hlink"/>
                </a:solidFill>
                <a:hlinkClick action="ppaction://hlinkshowjump?jump=previousslide"/>
              </a:rPr>
              <a:t>close the popup</a:t>
            </a:r>
            <a:r>
              <a:rPr lang="en">
                <a:solidFill>
                  <a:srgbClr val="FFFFFF"/>
                </a:solidFill>
              </a:rPr>
              <a:t>.</a:t>
            </a:r>
            <a:endParaRPr>
              <a:solidFill>
                <a:srgbClr val="FFFFFF"/>
              </a:solidFill>
            </a:endParaRPr>
          </a:p>
        </p:txBody>
      </p:sp>
      <p:sp>
        <p:nvSpPr>
          <p:cNvPr id="213" name="Google Shape;213;p30"/>
          <p:cNvSpPr/>
          <p:nvPr/>
        </p:nvSpPr>
        <p:spPr>
          <a:xfrm>
            <a:off x="3446550" y="892500"/>
            <a:ext cx="2250900" cy="3912900"/>
          </a:xfrm>
          <a:prstGeom prst="roundRect">
            <a:avLst>
              <a:gd fmla="val 16667" name="adj"/>
            </a:avLst>
          </a:prstGeom>
          <a:solidFill>
            <a:schemeClr val="dk1"/>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u="sng">
                <a:latin typeface="Montserrat"/>
                <a:ea typeface="Montserrat"/>
                <a:cs typeface="Montserrat"/>
                <a:sym typeface="Montserrat"/>
              </a:rPr>
              <a:t>Change password</a:t>
            </a:r>
            <a:endParaRPr b="1" u="sng">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Old password:</a:t>
            </a:r>
            <a:br>
              <a:rPr b="1" lang="en" sz="1100">
                <a:latin typeface="Montserrat"/>
                <a:ea typeface="Montserrat"/>
                <a:cs typeface="Montserrat"/>
                <a:sym typeface="Montserrat"/>
              </a:rPr>
            </a:br>
            <a:r>
              <a:rPr b="1" lang="en" sz="1100">
                <a:latin typeface="Montserrat"/>
                <a:ea typeface="Montserrat"/>
                <a:cs typeface="Montserrat"/>
                <a:sym typeface="Montserrat"/>
              </a:rPr>
              <a:t>_____________________</a:t>
            </a:r>
            <a:endParaRPr b="1" sz="1100">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New password:</a:t>
            </a:r>
            <a:br>
              <a:rPr b="1" lang="en" sz="1100">
                <a:latin typeface="Montserrat"/>
                <a:ea typeface="Montserrat"/>
                <a:cs typeface="Montserrat"/>
                <a:sym typeface="Montserrat"/>
              </a:rPr>
            </a:br>
            <a:r>
              <a:rPr lang="en" sz="1100">
                <a:latin typeface="Montserrat"/>
                <a:ea typeface="Montserrat"/>
                <a:cs typeface="Montserrat"/>
                <a:sym typeface="Montserrat"/>
              </a:rPr>
              <a:t>_____________________</a:t>
            </a:r>
            <a:endParaRPr sz="1100">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Confirm new password</a:t>
            </a:r>
            <a:r>
              <a:rPr b="1" lang="en" sz="1100">
                <a:latin typeface="Montserrat"/>
                <a:ea typeface="Montserrat"/>
                <a:cs typeface="Montserrat"/>
                <a:sym typeface="Montserrat"/>
              </a:rPr>
              <a:t>:</a:t>
            </a:r>
            <a:br>
              <a:rPr b="1" lang="en" sz="1100">
                <a:latin typeface="Montserrat"/>
                <a:ea typeface="Montserrat"/>
                <a:cs typeface="Montserrat"/>
                <a:sym typeface="Montserrat"/>
              </a:rPr>
            </a:br>
            <a:r>
              <a:rPr lang="en" sz="1100">
                <a:latin typeface="Montserrat"/>
                <a:ea typeface="Montserrat"/>
                <a:cs typeface="Montserrat"/>
                <a:sym typeface="Montserrat"/>
              </a:rPr>
              <a:t>_____________________</a:t>
            </a:r>
            <a:endParaRPr sz="1100">
              <a:latin typeface="Montserrat"/>
              <a:ea typeface="Montserrat"/>
              <a:cs typeface="Montserrat"/>
              <a:sym typeface="Montserrat"/>
            </a:endParaRPr>
          </a:p>
          <a:p>
            <a:pPr indent="0" lvl="0" marL="0" rtl="0" algn="l">
              <a:spcBef>
                <a:spcPts val="1000"/>
              </a:spcBef>
              <a:spcAft>
                <a:spcPts val="0"/>
              </a:spcAft>
              <a:buNone/>
            </a:pPr>
            <a:r>
              <a:t/>
            </a:r>
            <a:endParaRPr sz="1100">
              <a:latin typeface="Montserrat"/>
              <a:ea typeface="Montserrat"/>
              <a:cs typeface="Montserrat"/>
              <a:sym typeface="Montserrat"/>
            </a:endParaRPr>
          </a:p>
          <a:p>
            <a:pPr indent="0" lvl="0" marL="0" rtl="0" algn="ctr">
              <a:spcBef>
                <a:spcPts val="1000"/>
              </a:spcBef>
              <a:spcAft>
                <a:spcPts val="0"/>
              </a:spcAft>
              <a:buNone/>
            </a:pPr>
            <a:r>
              <a:t/>
            </a:r>
            <a:endParaRPr b="1" u="sng">
              <a:latin typeface="Montserrat"/>
              <a:ea typeface="Montserrat"/>
              <a:cs typeface="Montserrat"/>
              <a:sym typeface="Montserrat"/>
            </a:endParaRPr>
          </a:p>
        </p:txBody>
      </p:sp>
      <p:sp>
        <p:nvSpPr>
          <p:cNvPr id="214" name="Google Shape;214;p30"/>
          <p:cNvSpPr/>
          <p:nvPr/>
        </p:nvSpPr>
        <p:spPr>
          <a:xfrm>
            <a:off x="3568300" y="3305100"/>
            <a:ext cx="907200" cy="2892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Montserrat"/>
                <a:ea typeface="Montserrat"/>
                <a:cs typeface="Montserrat"/>
                <a:sym typeface="Montserrat"/>
              </a:rPr>
              <a:t>SUBMIT</a:t>
            </a:r>
            <a:endParaRPr b="1" sz="900">
              <a:latin typeface="Montserrat"/>
              <a:ea typeface="Montserrat"/>
              <a:cs typeface="Montserrat"/>
              <a:sym typeface="Montserrat"/>
            </a:endParaRPr>
          </a:p>
        </p:txBody>
      </p:sp>
      <p:sp>
        <p:nvSpPr>
          <p:cNvPr id="215" name="Google Shape;215;p30"/>
          <p:cNvSpPr/>
          <p:nvPr/>
        </p:nvSpPr>
        <p:spPr>
          <a:xfrm>
            <a:off x="4652950" y="3305100"/>
            <a:ext cx="907200" cy="289200"/>
          </a:xfrm>
          <a:prstGeom prst="roundRect">
            <a:avLst>
              <a:gd fmla="val 16667" name="adj"/>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Montserrat"/>
                <a:ea typeface="Montserrat"/>
                <a:cs typeface="Montserrat"/>
                <a:sym typeface="Montserrat"/>
              </a:rPr>
              <a:t>CANCEL</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1"/>
          <p:cNvPicPr preferRelativeResize="0"/>
          <p:nvPr/>
        </p:nvPicPr>
        <p:blipFill>
          <a:blip r:embed="rId3">
            <a:alphaModFix/>
          </a:blip>
          <a:stretch>
            <a:fillRect/>
          </a:stretch>
        </p:blipFill>
        <p:spPr>
          <a:xfrm>
            <a:off x="3275918" y="152388"/>
            <a:ext cx="2592161" cy="4838701"/>
          </a:xfrm>
          <a:prstGeom prst="rect">
            <a:avLst/>
          </a:prstGeom>
          <a:noFill/>
          <a:ln>
            <a:noFill/>
          </a:ln>
        </p:spPr>
      </p:pic>
      <p:sp>
        <p:nvSpPr>
          <p:cNvPr id="221" name="Google Shape;221;p31"/>
          <p:cNvSpPr/>
          <p:nvPr/>
        </p:nvSpPr>
        <p:spPr>
          <a:xfrm>
            <a:off x="3278400" y="160400"/>
            <a:ext cx="2592000" cy="588000"/>
          </a:xfrm>
          <a:prstGeom prst="rect">
            <a:avLst/>
          </a:prstGeom>
          <a:solidFill>
            <a:srgbClr val="B1DAE4"/>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rgbClr val="6681B4"/>
                </a:solidFill>
                <a:latin typeface="Montserrat"/>
                <a:ea typeface="Montserrat"/>
                <a:cs typeface="Montserrat"/>
                <a:sym typeface="Montserrat"/>
              </a:rPr>
              <a:t>My Account</a:t>
            </a:r>
            <a:endParaRPr b="1" sz="1600">
              <a:solidFill>
                <a:srgbClr val="6681B4"/>
              </a:solidFill>
              <a:latin typeface="Montserrat"/>
              <a:ea typeface="Montserrat"/>
              <a:cs typeface="Montserrat"/>
              <a:sym typeface="Montserrat"/>
            </a:endParaRPr>
          </a:p>
        </p:txBody>
      </p:sp>
      <p:sp>
        <p:nvSpPr>
          <p:cNvPr id="222" name="Google Shape;222;p31"/>
          <p:cNvSpPr txBox="1"/>
          <p:nvPr/>
        </p:nvSpPr>
        <p:spPr>
          <a:xfrm>
            <a:off x="3278525" y="844775"/>
            <a:ext cx="2592000" cy="3413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rPr b="1" lang="en" sz="1100">
                <a:solidFill>
                  <a:srgbClr val="666666"/>
                </a:solidFill>
                <a:latin typeface="Montserrat"/>
                <a:ea typeface="Montserrat"/>
                <a:cs typeface="Montserrat"/>
                <a:sym typeface="Montserrat"/>
              </a:rPr>
              <a:t>USERNAME: janedoe1</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666666"/>
              </a:solidFill>
              <a:latin typeface="Montserrat"/>
              <a:ea typeface="Montserrat"/>
              <a:cs typeface="Montserrat"/>
              <a:sym typeface="Montserrat"/>
            </a:endParaRPr>
          </a:p>
        </p:txBody>
      </p:sp>
      <p:sp>
        <p:nvSpPr>
          <p:cNvPr id="223" name="Google Shape;223;p31"/>
          <p:cNvSpPr/>
          <p:nvPr/>
        </p:nvSpPr>
        <p:spPr>
          <a:xfrm>
            <a:off x="3347000" y="1507775"/>
            <a:ext cx="1849800" cy="406500"/>
          </a:xfrm>
          <a:prstGeom prst="roundRect">
            <a:avLst>
              <a:gd fmla="val 16667" name="adj"/>
            </a:avLst>
          </a:prstGeom>
          <a:solidFill>
            <a:srgbClr val="6681B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CHANGE PASSWORD</a:t>
            </a:r>
            <a:endParaRPr b="1" sz="1100">
              <a:solidFill>
                <a:srgbClr val="FFFFFF"/>
              </a:solidFill>
              <a:latin typeface="Montserrat"/>
              <a:ea typeface="Montserrat"/>
              <a:cs typeface="Montserrat"/>
              <a:sym typeface="Montserrat"/>
            </a:endParaRPr>
          </a:p>
        </p:txBody>
      </p:sp>
      <p:sp>
        <p:nvSpPr>
          <p:cNvPr id="224" name="Google Shape;224;p31"/>
          <p:cNvSpPr/>
          <p:nvPr/>
        </p:nvSpPr>
        <p:spPr>
          <a:xfrm>
            <a:off x="3347000" y="2194850"/>
            <a:ext cx="1849800" cy="406500"/>
          </a:xfrm>
          <a:prstGeom prst="roundRect">
            <a:avLst>
              <a:gd fmla="val 16667" name="adj"/>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DELETE ACCOUNT</a:t>
            </a:r>
            <a:endParaRPr b="1" sz="1100">
              <a:solidFill>
                <a:srgbClr val="FFFFFF"/>
              </a:solidFill>
              <a:latin typeface="Montserrat"/>
              <a:ea typeface="Montserrat"/>
              <a:cs typeface="Montserrat"/>
              <a:sym typeface="Montserrat"/>
            </a:endParaRPr>
          </a:p>
        </p:txBody>
      </p:sp>
      <p:sp>
        <p:nvSpPr>
          <p:cNvPr id="225" name="Google Shape;225;p31"/>
          <p:cNvSpPr txBox="1"/>
          <p:nvPr/>
        </p:nvSpPr>
        <p:spPr>
          <a:xfrm>
            <a:off x="38225" y="80250"/>
            <a:ext cx="2758500" cy="49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7.1.2:</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pop up for deleting your account.</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“CONFIRM” returns the user to the </a:t>
            </a:r>
            <a:r>
              <a:rPr lang="en" u="sng">
                <a:solidFill>
                  <a:schemeClr val="hlink"/>
                </a:solidFill>
                <a:hlinkClick action="ppaction://hlinksldjump" r:id="rId4"/>
              </a:rPr>
              <a:t>login page</a:t>
            </a:r>
            <a:r>
              <a:rPr lang="en">
                <a:solidFill>
                  <a:srgbClr val="FFFFFF"/>
                </a:solidFill>
              </a:rPr>
              <a:t>.</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“CANCEL” </a:t>
            </a:r>
            <a:r>
              <a:rPr lang="en" u="sng">
                <a:solidFill>
                  <a:schemeClr val="hlink"/>
                </a:solidFill>
                <a:hlinkClick action="ppaction://hlinksldjump" r:id="rId5"/>
              </a:rPr>
              <a:t>closes the popup</a:t>
            </a:r>
            <a:r>
              <a:rPr lang="en">
                <a:solidFill>
                  <a:srgbClr val="FFFFFF"/>
                </a:solidFill>
              </a:rPr>
              <a:t>.</a:t>
            </a:r>
            <a:endParaRPr>
              <a:solidFill>
                <a:srgbClr val="FFFFFF"/>
              </a:solidFill>
            </a:endParaRPr>
          </a:p>
        </p:txBody>
      </p:sp>
      <p:sp>
        <p:nvSpPr>
          <p:cNvPr id="226" name="Google Shape;226;p31"/>
          <p:cNvSpPr/>
          <p:nvPr/>
        </p:nvSpPr>
        <p:spPr>
          <a:xfrm>
            <a:off x="3446550" y="892500"/>
            <a:ext cx="2250900" cy="3912900"/>
          </a:xfrm>
          <a:prstGeom prst="roundRect">
            <a:avLst>
              <a:gd fmla="val 16667" name="adj"/>
            </a:avLst>
          </a:prstGeom>
          <a:solidFill>
            <a:schemeClr val="dk1"/>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u="sng">
                <a:latin typeface="Montserrat"/>
                <a:ea typeface="Montserrat"/>
                <a:cs typeface="Montserrat"/>
                <a:sym typeface="Montserrat"/>
              </a:rPr>
              <a:t>Delete Account?</a:t>
            </a:r>
            <a:endParaRPr b="1" u="sng">
              <a:latin typeface="Montserrat"/>
              <a:ea typeface="Montserrat"/>
              <a:cs typeface="Montserrat"/>
              <a:sym typeface="Montserrat"/>
            </a:endParaRPr>
          </a:p>
          <a:p>
            <a:pPr indent="0" lvl="0" marL="0" rtl="0" algn="l">
              <a:spcBef>
                <a:spcPts val="1000"/>
              </a:spcBef>
              <a:spcAft>
                <a:spcPts val="0"/>
              </a:spcAft>
              <a:buNone/>
            </a:pPr>
            <a:r>
              <a:rPr b="1" lang="en" sz="1100">
                <a:latin typeface="Montserrat"/>
                <a:ea typeface="Montserrat"/>
                <a:cs typeface="Montserrat"/>
                <a:sym typeface="Montserrat"/>
              </a:rPr>
              <a:t>WARNING: this action cannot be undone</a:t>
            </a:r>
            <a:endParaRPr sz="1100">
              <a:latin typeface="Montserrat"/>
              <a:ea typeface="Montserrat"/>
              <a:cs typeface="Montserrat"/>
              <a:sym typeface="Montserrat"/>
            </a:endParaRPr>
          </a:p>
          <a:p>
            <a:pPr indent="0" lvl="0" marL="0" rtl="0" algn="l">
              <a:spcBef>
                <a:spcPts val="1000"/>
              </a:spcBef>
              <a:spcAft>
                <a:spcPts val="0"/>
              </a:spcAft>
              <a:buNone/>
            </a:pPr>
            <a:r>
              <a:t/>
            </a:r>
            <a:endParaRPr sz="1100">
              <a:latin typeface="Montserrat"/>
              <a:ea typeface="Montserrat"/>
              <a:cs typeface="Montserrat"/>
              <a:sym typeface="Montserrat"/>
            </a:endParaRPr>
          </a:p>
          <a:p>
            <a:pPr indent="0" lvl="0" marL="0" rtl="0" algn="ctr">
              <a:spcBef>
                <a:spcPts val="1000"/>
              </a:spcBef>
              <a:spcAft>
                <a:spcPts val="0"/>
              </a:spcAft>
              <a:buNone/>
            </a:pPr>
            <a:r>
              <a:t/>
            </a:r>
            <a:endParaRPr b="1" u="sng">
              <a:latin typeface="Montserrat"/>
              <a:ea typeface="Montserrat"/>
              <a:cs typeface="Montserrat"/>
              <a:sym typeface="Montserrat"/>
            </a:endParaRPr>
          </a:p>
        </p:txBody>
      </p:sp>
      <p:sp>
        <p:nvSpPr>
          <p:cNvPr id="227" name="Google Shape;227;p31"/>
          <p:cNvSpPr/>
          <p:nvPr/>
        </p:nvSpPr>
        <p:spPr>
          <a:xfrm>
            <a:off x="3568300" y="1987075"/>
            <a:ext cx="907200" cy="289200"/>
          </a:xfrm>
          <a:prstGeom prst="roundRect">
            <a:avLst>
              <a:gd fmla="val 16667" name="adj"/>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Montserrat"/>
                <a:ea typeface="Montserrat"/>
                <a:cs typeface="Montserrat"/>
                <a:sym typeface="Montserrat"/>
              </a:rPr>
              <a:t>CONFIRM</a:t>
            </a:r>
            <a:endParaRPr b="1" sz="900">
              <a:solidFill>
                <a:srgbClr val="FFFFFF"/>
              </a:solidFill>
              <a:latin typeface="Montserrat"/>
              <a:ea typeface="Montserrat"/>
              <a:cs typeface="Montserrat"/>
              <a:sym typeface="Montserrat"/>
            </a:endParaRPr>
          </a:p>
        </p:txBody>
      </p:sp>
      <p:sp>
        <p:nvSpPr>
          <p:cNvPr id="228" name="Google Shape;228;p31"/>
          <p:cNvSpPr/>
          <p:nvPr/>
        </p:nvSpPr>
        <p:spPr>
          <a:xfrm>
            <a:off x="4685100" y="1987075"/>
            <a:ext cx="907200" cy="2892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Montserrat"/>
                <a:ea typeface="Montserrat"/>
                <a:cs typeface="Montserrat"/>
                <a:sym typeface="Montserrat"/>
              </a:rPr>
              <a:t>CANCEL</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nvSpPr>
        <p:spPr>
          <a:xfrm>
            <a:off x="-104450" y="1017725"/>
            <a:ext cx="5082600" cy="250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5000">
                <a:solidFill>
                  <a:srgbClr val="FFFFFF"/>
                </a:solidFill>
                <a:latin typeface="Montserrat"/>
                <a:ea typeface="Montserrat"/>
                <a:cs typeface="Montserrat"/>
                <a:sym typeface="Montserrat"/>
              </a:rPr>
              <a:t>[       ]</a:t>
            </a:r>
            <a:endParaRPr sz="15000"/>
          </a:p>
        </p:txBody>
      </p:sp>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User Scenarios</a:t>
            </a:r>
            <a:endParaRPr b="1"/>
          </a:p>
        </p:txBody>
      </p:sp>
      <p:sp>
        <p:nvSpPr>
          <p:cNvPr id="63" name="Google Shape;63;p14"/>
          <p:cNvSpPr txBox="1"/>
          <p:nvPr>
            <p:ph idx="1" type="body"/>
          </p:nvPr>
        </p:nvSpPr>
        <p:spPr>
          <a:xfrm>
            <a:off x="477050" y="1679700"/>
            <a:ext cx="3735300" cy="15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Unregistered Guest User: </a:t>
            </a:r>
            <a:endParaRPr/>
          </a:p>
          <a:p>
            <a:pPr indent="-304800" lvl="0" marL="457200" rtl="0" algn="l">
              <a:spcBef>
                <a:spcPts val="1600"/>
              </a:spcBef>
              <a:spcAft>
                <a:spcPts val="0"/>
              </a:spcAft>
              <a:buSzPts val="1200"/>
              <a:buAutoNum type="arabicPeriod"/>
            </a:pPr>
            <a:r>
              <a:rPr lang="en" sz="1200"/>
              <a:t>Access to a map of available patches, a berry identification section, information on the fruit fly, a harvest form, and cultural uses of berries. </a:t>
            </a:r>
            <a:endParaRPr sz="1200"/>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64" name="Google Shape;64;p14"/>
          <p:cNvSpPr txBox="1"/>
          <p:nvPr>
            <p:ph idx="2" type="body"/>
          </p:nvPr>
        </p:nvSpPr>
        <p:spPr>
          <a:xfrm>
            <a:off x="5178300" y="952450"/>
            <a:ext cx="3654000" cy="37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Registered User: </a:t>
            </a:r>
            <a:endParaRPr/>
          </a:p>
          <a:p>
            <a:pPr indent="-304800" lvl="0" marL="457200" rtl="0" algn="l">
              <a:spcBef>
                <a:spcPts val="1600"/>
              </a:spcBef>
              <a:spcAft>
                <a:spcPts val="0"/>
              </a:spcAft>
              <a:buSzPts val="1200"/>
              <a:buAutoNum type="arabicPeriod"/>
            </a:pPr>
            <a:r>
              <a:rPr lang="en" sz="1200"/>
              <a:t>A</a:t>
            </a:r>
            <a:r>
              <a:rPr lang="en" sz="1200"/>
              <a:t>ccess to a profile page</a:t>
            </a:r>
            <a:endParaRPr sz="1200"/>
          </a:p>
          <a:p>
            <a:pPr indent="-304800" lvl="1" marL="914400" rtl="0" algn="l">
              <a:spcBef>
                <a:spcPts val="0"/>
              </a:spcBef>
              <a:spcAft>
                <a:spcPts val="0"/>
              </a:spcAft>
              <a:buSzPts val="1200"/>
              <a:buAutoNum type="alphaLcPeriod"/>
            </a:pPr>
            <a:r>
              <a:rPr lang="en"/>
              <a:t>A</a:t>
            </a:r>
            <a:r>
              <a:rPr lang="en" sz="1200"/>
              <a:t>ccess to past logs/records of harvests</a:t>
            </a:r>
            <a:endParaRPr sz="1200"/>
          </a:p>
          <a:p>
            <a:pPr indent="-304800" lvl="1" marL="914400" rtl="0" algn="l">
              <a:spcBef>
                <a:spcPts val="0"/>
              </a:spcBef>
              <a:spcAft>
                <a:spcPts val="0"/>
              </a:spcAft>
              <a:buSzPts val="1200"/>
              <a:buAutoNum type="alphaLcPeriod"/>
            </a:pPr>
            <a:r>
              <a:rPr lang="en"/>
              <a:t>Private L</a:t>
            </a:r>
            <a:r>
              <a:rPr lang="en" sz="1200"/>
              <a:t>ocations. </a:t>
            </a:r>
            <a:endParaRPr sz="1200"/>
          </a:p>
          <a:p>
            <a:pPr indent="-304800" lvl="0" marL="457200" rtl="0" algn="l">
              <a:spcBef>
                <a:spcPts val="0"/>
              </a:spcBef>
              <a:spcAft>
                <a:spcPts val="0"/>
              </a:spcAft>
              <a:buSzPts val="1200"/>
              <a:buAutoNum type="arabicPeriod"/>
            </a:pPr>
            <a:r>
              <a:rPr lang="en" sz="1200"/>
              <a:t>Data sharing</a:t>
            </a:r>
            <a:endParaRPr sz="1200"/>
          </a:p>
          <a:p>
            <a:pPr indent="-304800" lvl="1" marL="914400" rtl="0" algn="l">
              <a:spcBef>
                <a:spcPts val="0"/>
              </a:spcBef>
              <a:spcAft>
                <a:spcPts val="0"/>
              </a:spcAft>
              <a:buSzPts val="1200"/>
              <a:buAutoNum type="alphaLcPeriod"/>
            </a:pPr>
            <a:r>
              <a:rPr lang="en" sz="1200"/>
              <a:t>“public” (for all eyes) </a:t>
            </a:r>
            <a:endParaRPr sz="1200"/>
          </a:p>
          <a:p>
            <a:pPr indent="-304800" lvl="1" marL="914400" rtl="0" algn="l">
              <a:spcBef>
                <a:spcPts val="0"/>
              </a:spcBef>
              <a:spcAft>
                <a:spcPts val="0"/>
              </a:spcAft>
              <a:buSzPts val="1200"/>
              <a:buAutoNum type="alphaLcPeriod"/>
            </a:pPr>
            <a:r>
              <a:rPr lang="en" sz="1200"/>
              <a:t>“private” (for their eyes and the scientist’s eyes). </a:t>
            </a:r>
            <a:endParaRPr sz="1200"/>
          </a:p>
          <a:p>
            <a:pPr indent="-304800" lvl="0" marL="457200" rtl="0" algn="l">
              <a:spcBef>
                <a:spcPts val="0"/>
              </a:spcBef>
              <a:spcAft>
                <a:spcPts val="0"/>
              </a:spcAft>
              <a:buSzPts val="1200"/>
              <a:buAutoNum type="arabicPeriod"/>
            </a:pPr>
            <a:r>
              <a:rPr lang="en" sz="1200"/>
              <a:t>Access to map of available patches, a berry identification section, information on the fruit fly, a harvest form, and cultural uses of berries.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32"/>
          <p:cNvPicPr preferRelativeResize="0"/>
          <p:nvPr/>
        </p:nvPicPr>
        <p:blipFill>
          <a:blip r:embed="rId3">
            <a:alphaModFix/>
          </a:blip>
          <a:stretch>
            <a:fillRect/>
          </a:stretch>
        </p:blipFill>
        <p:spPr>
          <a:xfrm>
            <a:off x="3275914" y="152400"/>
            <a:ext cx="2592161" cy="4838701"/>
          </a:xfrm>
          <a:prstGeom prst="rect">
            <a:avLst/>
          </a:prstGeom>
          <a:noFill/>
          <a:ln>
            <a:noFill/>
          </a:ln>
        </p:spPr>
      </p:pic>
      <p:sp>
        <p:nvSpPr>
          <p:cNvPr id="234" name="Google Shape;234;p32"/>
          <p:cNvSpPr txBox="1"/>
          <p:nvPr/>
        </p:nvSpPr>
        <p:spPr>
          <a:xfrm>
            <a:off x="520700" y="598050"/>
            <a:ext cx="2412000" cy="41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8:</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is the Demographic Info view. It is an optional survey that users can access from their account view. The questions are shown to the right of the image.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allows the scientists to collect data on who is picking berries.</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page will show previous responses.</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“DONE” returns the user to the </a:t>
            </a:r>
            <a:r>
              <a:rPr lang="en" u="sng">
                <a:solidFill>
                  <a:schemeClr val="hlink"/>
                </a:solidFill>
                <a:hlinkClick action="ppaction://hlinksldjump" r:id="rId4"/>
              </a:rPr>
              <a:t>profile page.</a:t>
            </a:r>
            <a:endParaRPr>
              <a:solidFill>
                <a:srgbClr val="FFFFFF"/>
              </a:solidFill>
            </a:endParaRPr>
          </a:p>
        </p:txBody>
      </p:sp>
      <p:sp>
        <p:nvSpPr>
          <p:cNvPr id="235" name="Google Shape;235;p32"/>
          <p:cNvSpPr txBox="1"/>
          <p:nvPr/>
        </p:nvSpPr>
        <p:spPr>
          <a:xfrm>
            <a:off x="6211300" y="152400"/>
            <a:ext cx="2412000" cy="4838700"/>
          </a:xfrm>
          <a:prstGeom prst="rect">
            <a:avLst/>
          </a:prstGeom>
          <a:noFill/>
          <a:ln>
            <a:noFill/>
          </a:ln>
        </p:spPr>
        <p:txBody>
          <a:bodyPr anchorCtr="0" anchor="t" bIns="91425" lIns="91425" spcFirstLastPara="1" rIns="91425" wrap="square" tIns="91425">
            <a:noAutofit/>
          </a:bodyPr>
          <a:lstStyle/>
          <a:p>
            <a:pPr indent="-184150" lvl="0" marL="342900" rtl="0" algn="l">
              <a:spcBef>
                <a:spcPts val="0"/>
              </a:spcBef>
              <a:spcAft>
                <a:spcPts val="0"/>
              </a:spcAft>
              <a:buClr>
                <a:srgbClr val="FFFFFF"/>
              </a:buClr>
              <a:buSzPts val="1100"/>
              <a:buFont typeface="Montserrat"/>
              <a:buAutoNum type="arabicPeriod"/>
            </a:pPr>
            <a:r>
              <a:rPr lang="en" sz="1100">
                <a:solidFill>
                  <a:srgbClr val="FFFFFF"/>
                </a:solidFill>
                <a:latin typeface="Montserrat"/>
                <a:ea typeface="Montserrat"/>
                <a:cs typeface="Montserrat"/>
                <a:sym typeface="Montserrat"/>
              </a:rPr>
              <a:t>Age: _________</a:t>
            </a:r>
            <a:endParaRPr sz="1100">
              <a:solidFill>
                <a:srgbClr val="FFFFFF"/>
              </a:solidFill>
              <a:latin typeface="Montserrat"/>
              <a:ea typeface="Montserrat"/>
              <a:cs typeface="Montserrat"/>
              <a:sym typeface="Montserrat"/>
            </a:endParaRPr>
          </a:p>
          <a:p>
            <a:pPr indent="-184150" lvl="0" marL="342900" rtl="0" algn="l">
              <a:spcBef>
                <a:spcPts val="0"/>
              </a:spcBef>
              <a:spcAft>
                <a:spcPts val="0"/>
              </a:spcAft>
              <a:buClr>
                <a:srgbClr val="FFFFFF"/>
              </a:buClr>
              <a:buSzPts val="1100"/>
              <a:buFont typeface="Montserrat"/>
              <a:buAutoNum type="arabicPeriod"/>
            </a:pPr>
            <a:r>
              <a:rPr lang="en" sz="1100">
                <a:solidFill>
                  <a:srgbClr val="FFFFFF"/>
                </a:solidFill>
                <a:latin typeface="Montserrat"/>
                <a:ea typeface="Montserrat"/>
                <a:cs typeface="Montserrat"/>
                <a:sym typeface="Montserrat"/>
              </a:rPr>
              <a:t>Gender:</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man</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woman</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non-binary</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prefer to self </a:t>
            </a:r>
            <a:br>
              <a:rPr lang="en" sz="1100">
                <a:solidFill>
                  <a:srgbClr val="FFFFFF"/>
                </a:solidFill>
                <a:latin typeface="Montserrat"/>
                <a:ea typeface="Montserrat"/>
                <a:cs typeface="Montserrat"/>
                <a:sym typeface="Montserrat"/>
              </a:rPr>
            </a:br>
            <a:r>
              <a:rPr lang="en" sz="1100">
                <a:solidFill>
                  <a:srgbClr val="FFFFFF"/>
                </a:solidFill>
                <a:latin typeface="Montserrat"/>
                <a:ea typeface="Montserrat"/>
                <a:cs typeface="Montserrat"/>
                <a:sym typeface="Montserrat"/>
              </a:rPr>
              <a:t>describe: _________</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prefer not to say</a:t>
            </a:r>
            <a:endParaRPr sz="1100">
              <a:solidFill>
                <a:srgbClr val="FFFFFF"/>
              </a:solidFill>
              <a:latin typeface="Montserrat"/>
              <a:ea typeface="Montserrat"/>
              <a:cs typeface="Montserrat"/>
              <a:sym typeface="Montserrat"/>
            </a:endParaRPr>
          </a:p>
          <a:p>
            <a:pPr indent="-184150" lvl="0" marL="342900" rtl="0" algn="l">
              <a:spcBef>
                <a:spcPts val="0"/>
              </a:spcBef>
              <a:spcAft>
                <a:spcPts val="0"/>
              </a:spcAft>
              <a:buClr>
                <a:srgbClr val="FFFFFF"/>
              </a:buClr>
              <a:buSzPts val="1100"/>
              <a:buFont typeface="Montserrat"/>
              <a:buAutoNum type="arabicPeriod"/>
            </a:pPr>
            <a:r>
              <a:rPr lang="en" sz="1100">
                <a:solidFill>
                  <a:srgbClr val="FFFFFF"/>
                </a:solidFill>
                <a:latin typeface="Montserrat"/>
                <a:ea typeface="Montserrat"/>
                <a:cs typeface="Montserrat"/>
                <a:sym typeface="Montserrat"/>
              </a:rPr>
              <a:t>Race or ethnicity:</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White</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Hispanic or Latino</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Asian or Asian Indian</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Black or African American</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American Indian or Alaska Native</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Middle Eastern or North African</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Native Hawaiian or Pacific Islander</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Other: _________</a:t>
            </a:r>
            <a:endParaRPr sz="1100">
              <a:solidFill>
                <a:srgbClr val="FFFFFF"/>
              </a:solidFill>
              <a:latin typeface="Montserrat"/>
              <a:ea typeface="Montserrat"/>
              <a:cs typeface="Montserrat"/>
              <a:sym typeface="Montserrat"/>
            </a:endParaRPr>
          </a:p>
          <a:p>
            <a:pPr indent="-184150" lvl="0" marL="342900" rtl="0" algn="l">
              <a:spcBef>
                <a:spcPts val="0"/>
              </a:spcBef>
              <a:spcAft>
                <a:spcPts val="0"/>
              </a:spcAft>
              <a:buClr>
                <a:srgbClr val="FFFFFF"/>
              </a:buClr>
              <a:buSzPts val="1100"/>
              <a:buFont typeface="Montserrat"/>
              <a:buAutoNum type="arabicPeriod"/>
            </a:pPr>
            <a:r>
              <a:rPr lang="en" sz="1100">
                <a:solidFill>
                  <a:srgbClr val="FFFFFF"/>
                </a:solidFill>
                <a:latin typeface="Montserrat"/>
                <a:ea typeface="Montserrat"/>
                <a:cs typeface="Montserrat"/>
                <a:sym typeface="Montserrat"/>
              </a:rPr>
              <a:t>Tribal member:</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yes</a:t>
            </a:r>
            <a:endParaRPr sz="1100">
              <a:solidFill>
                <a:srgbClr val="FFFFFF"/>
              </a:solidFill>
              <a:latin typeface="Montserrat"/>
              <a:ea typeface="Montserrat"/>
              <a:cs typeface="Montserrat"/>
              <a:sym typeface="Montserrat"/>
            </a:endParaRPr>
          </a:p>
          <a:p>
            <a:pPr indent="-184150" lvl="1" marL="685800" rtl="0" algn="l">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no</a:t>
            </a:r>
            <a:endParaRPr sz="1100">
              <a:solidFill>
                <a:srgbClr val="FFFFFF"/>
              </a:solidFill>
              <a:latin typeface="Montserrat"/>
              <a:ea typeface="Montserrat"/>
              <a:cs typeface="Montserrat"/>
              <a:sym typeface="Montserrat"/>
            </a:endParaRPr>
          </a:p>
          <a:p>
            <a:pPr indent="-184150" lvl="0" marL="342900" rtl="0" algn="l">
              <a:spcBef>
                <a:spcPts val="0"/>
              </a:spcBef>
              <a:spcAft>
                <a:spcPts val="0"/>
              </a:spcAft>
              <a:buClr>
                <a:srgbClr val="FFFFFF"/>
              </a:buClr>
              <a:buSzPts val="1100"/>
              <a:buFont typeface="Montserrat"/>
              <a:buAutoNum type="arabicPeriod"/>
            </a:pPr>
            <a:r>
              <a:rPr lang="en" sz="1100">
                <a:solidFill>
                  <a:srgbClr val="FFFFFF"/>
                </a:solidFill>
                <a:latin typeface="Montserrat"/>
                <a:ea typeface="Montserrat"/>
                <a:cs typeface="Montserrat"/>
                <a:sym typeface="Montserrat"/>
              </a:rPr>
              <a:t>What are your favorite berries to pick: _________</a:t>
            </a:r>
            <a:endParaRPr sz="1100">
              <a:solidFill>
                <a:srgbClr val="FFFFFF"/>
              </a:solidFill>
              <a:latin typeface="Montserrat"/>
              <a:ea typeface="Montserrat"/>
              <a:cs typeface="Montserrat"/>
              <a:sym typeface="Montserrat"/>
            </a:endParaRPr>
          </a:p>
        </p:txBody>
      </p:sp>
      <p:sp>
        <p:nvSpPr>
          <p:cNvPr id="236" name="Google Shape;236;p32"/>
          <p:cNvSpPr txBox="1"/>
          <p:nvPr/>
        </p:nvSpPr>
        <p:spPr>
          <a:xfrm>
            <a:off x="4895000" y="384925"/>
            <a:ext cx="930300" cy="363600"/>
          </a:xfrm>
          <a:prstGeom prst="rect">
            <a:avLst/>
          </a:prstGeom>
          <a:solidFill>
            <a:srgbClr val="B1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81B4"/>
                </a:solidFill>
                <a:latin typeface="Montserrat"/>
                <a:ea typeface="Montserrat"/>
                <a:cs typeface="Montserrat"/>
                <a:sym typeface="Montserrat"/>
              </a:rPr>
              <a:t>Info</a:t>
            </a:r>
            <a:endParaRPr b="1" sz="1600">
              <a:solidFill>
                <a:srgbClr val="6681B4"/>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Google Shape;241;p33"/>
          <p:cNvPicPr preferRelativeResize="0"/>
          <p:nvPr/>
        </p:nvPicPr>
        <p:blipFill>
          <a:blip r:embed="rId3">
            <a:alphaModFix/>
          </a:blip>
          <a:stretch>
            <a:fillRect/>
          </a:stretch>
        </p:blipFill>
        <p:spPr>
          <a:xfrm>
            <a:off x="3275917" y="152400"/>
            <a:ext cx="2592161" cy="4838701"/>
          </a:xfrm>
          <a:prstGeom prst="rect">
            <a:avLst/>
          </a:prstGeom>
          <a:noFill/>
          <a:ln>
            <a:noFill/>
          </a:ln>
        </p:spPr>
      </p:pic>
      <p:sp>
        <p:nvSpPr>
          <p:cNvPr id="242" name="Google Shape;242;p33"/>
          <p:cNvSpPr txBox="1"/>
          <p:nvPr/>
        </p:nvSpPr>
        <p:spPr>
          <a:xfrm>
            <a:off x="322425" y="617375"/>
            <a:ext cx="1650600" cy="29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3"/>
          <p:cNvSpPr txBox="1"/>
          <p:nvPr/>
        </p:nvSpPr>
        <p:spPr>
          <a:xfrm>
            <a:off x="122275" y="107100"/>
            <a:ext cx="3084900" cy="48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9:</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form will show after logging a berry harvest.  This will ask questions about the specific harvest completed.</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questions can be seen in the </a:t>
            </a:r>
            <a:r>
              <a:rPr lang="en" u="sng">
                <a:solidFill>
                  <a:schemeClr val="hlink"/>
                </a:solidFill>
                <a:hlinkClick action="ppaction://hlinkshowjump?jump=nextslide"/>
              </a:rPr>
              <a:t>next slide</a:t>
            </a:r>
            <a:r>
              <a:rPr lang="en">
                <a:solidFill>
                  <a:srgbClr val="FFFFFF"/>
                </a:solidFill>
              </a:rPr>
              <a:t>.</a:t>
            </a:r>
            <a:endParaRPr>
              <a:solidFill>
                <a:srgbClr val="FFFFFF"/>
              </a:solidFill>
            </a:endParaRPr>
          </a:p>
        </p:txBody>
      </p:sp>
      <p:sp>
        <p:nvSpPr>
          <p:cNvPr id="244" name="Google Shape;244;p33"/>
          <p:cNvSpPr txBox="1"/>
          <p:nvPr/>
        </p:nvSpPr>
        <p:spPr>
          <a:xfrm>
            <a:off x="3275850" y="152400"/>
            <a:ext cx="2592300" cy="574800"/>
          </a:xfrm>
          <a:prstGeom prst="rect">
            <a:avLst/>
          </a:prstGeom>
          <a:solidFill>
            <a:srgbClr val="B1DAE4"/>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rgbClr val="6681B4"/>
                </a:solidFill>
                <a:latin typeface="Montserrat"/>
                <a:ea typeface="Montserrat"/>
                <a:cs typeface="Montserrat"/>
                <a:sym typeface="Montserrat"/>
              </a:rPr>
              <a:t>Harvest Questionnaire</a:t>
            </a:r>
            <a:endParaRPr b="1" sz="1600">
              <a:solidFill>
                <a:srgbClr val="6681B4"/>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311700" y="152400"/>
            <a:ext cx="4260300" cy="61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Harvest Questionnaire</a:t>
            </a:r>
            <a:endParaRPr b="1" sz="1800"/>
          </a:p>
          <a:p>
            <a:pPr indent="0" lvl="0" marL="0" rtl="0" algn="l">
              <a:spcBef>
                <a:spcPts val="0"/>
              </a:spcBef>
              <a:spcAft>
                <a:spcPts val="0"/>
              </a:spcAft>
              <a:buNone/>
            </a:pPr>
            <a:r>
              <a:rPr b="1" lang="en" sz="1100"/>
              <a:t>* = required field</a:t>
            </a:r>
            <a:endParaRPr b="1" sz="1100"/>
          </a:p>
        </p:txBody>
      </p:sp>
      <p:sp>
        <p:nvSpPr>
          <p:cNvPr id="250" name="Google Shape;250;p34"/>
          <p:cNvSpPr txBox="1"/>
          <p:nvPr>
            <p:ph idx="1" type="body"/>
          </p:nvPr>
        </p:nvSpPr>
        <p:spPr>
          <a:xfrm>
            <a:off x="311700" y="771525"/>
            <a:ext cx="3999900" cy="41940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FFFFFF"/>
              </a:buClr>
              <a:buSzPts val="1100"/>
              <a:buFont typeface="Montserrat"/>
              <a:buAutoNum type="arabicPeriod"/>
            </a:pPr>
            <a:r>
              <a:rPr lang="en" sz="1100">
                <a:solidFill>
                  <a:srgbClr val="FFFFFF"/>
                </a:solidFill>
              </a:rPr>
              <a:t>* Date: </a:t>
            </a:r>
            <a:r>
              <a:rPr lang="en" sz="1100" u="sng">
                <a:solidFill>
                  <a:srgbClr val="FFFFFF"/>
                </a:solidFill>
              </a:rPr>
              <a:t>mm/dd/yy</a:t>
            </a:r>
            <a:endParaRPr sz="1100" u="sng">
              <a:solidFill>
                <a:srgbClr val="FFFFFF"/>
              </a:solidFill>
            </a:endParaRPr>
          </a:p>
          <a:p>
            <a:pPr indent="-298450" lvl="0" marL="457200" rtl="0" algn="l">
              <a:lnSpc>
                <a:spcPct val="100000"/>
              </a:lnSpc>
              <a:spcBef>
                <a:spcPts val="0"/>
              </a:spcBef>
              <a:spcAft>
                <a:spcPts val="0"/>
              </a:spcAft>
              <a:buClr>
                <a:srgbClr val="FFFFFF"/>
              </a:buClr>
              <a:buSzPts val="1100"/>
              <a:buFont typeface="Montserrat"/>
              <a:buAutoNum type="arabicPeriod"/>
            </a:pPr>
            <a:r>
              <a:rPr lang="en" sz="1100">
                <a:solidFill>
                  <a:srgbClr val="FFFFFF"/>
                </a:solidFill>
              </a:rPr>
              <a:t>* Type(s) of berries picked (check all that apply):</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raspberries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blackberries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blueberries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cherries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strawberries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thimbleberries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other: _________</a:t>
            </a:r>
            <a:endParaRPr sz="1100">
              <a:solidFill>
                <a:srgbClr val="FFFFFF"/>
              </a:solidFill>
            </a:endParaRPr>
          </a:p>
          <a:p>
            <a:pPr indent="-298450" lvl="0" marL="457200" rtl="0" algn="l">
              <a:lnSpc>
                <a:spcPct val="100000"/>
              </a:lnSpc>
              <a:spcBef>
                <a:spcPts val="0"/>
              </a:spcBef>
              <a:spcAft>
                <a:spcPts val="0"/>
              </a:spcAft>
              <a:buClr>
                <a:srgbClr val="FFFFFF"/>
              </a:buClr>
              <a:buSzPts val="1100"/>
              <a:buFont typeface="Montserrat"/>
              <a:buAutoNum type="arabicPeriod"/>
            </a:pPr>
            <a:r>
              <a:rPr lang="en" sz="1100">
                <a:solidFill>
                  <a:srgbClr val="FFFFFF"/>
                </a:solidFill>
              </a:rPr>
              <a:t>* Were the berries you picked</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wild or natural</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Montserrat"/>
              <a:buChar char="○"/>
            </a:pPr>
            <a:r>
              <a:rPr lang="en" sz="1100">
                <a:solidFill>
                  <a:srgbClr val="FFFFFF"/>
                </a:solidFill>
              </a:rPr>
              <a:t>planted grown of cultivated</a:t>
            </a:r>
            <a:endParaRPr sz="1100">
              <a:solidFill>
                <a:srgbClr val="FFFFFF"/>
              </a:solidFill>
            </a:endParaRPr>
          </a:p>
          <a:p>
            <a:pPr indent="-298450" lvl="0" marL="457200" rtl="0" algn="l">
              <a:lnSpc>
                <a:spcPct val="100000"/>
              </a:lnSpc>
              <a:spcBef>
                <a:spcPts val="0"/>
              </a:spcBef>
              <a:spcAft>
                <a:spcPts val="0"/>
              </a:spcAft>
              <a:buClr>
                <a:srgbClr val="FFFFFF"/>
              </a:buClr>
              <a:buSzPts val="1100"/>
              <a:buFont typeface="Montserrat"/>
              <a:buAutoNum type="arabicPeriod"/>
            </a:pPr>
            <a:r>
              <a:rPr lang="en" sz="1100">
                <a:solidFill>
                  <a:srgbClr val="FFFFFF"/>
                </a:solidFill>
              </a:rPr>
              <a:t>* Approx. quantity of berries picked </a:t>
            </a:r>
            <a:br>
              <a:rPr lang="en" sz="1100">
                <a:solidFill>
                  <a:srgbClr val="FFFFFF"/>
                </a:solidFill>
              </a:rPr>
            </a:br>
            <a:r>
              <a:rPr lang="en" sz="1100">
                <a:solidFill>
                  <a:srgbClr val="FFFFFF"/>
                </a:solidFill>
              </a:rPr>
              <a:t>(in cups): _________</a:t>
            </a:r>
            <a:endParaRPr sz="1100">
              <a:solidFill>
                <a:srgbClr val="FFFFFF"/>
              </a:solidFill>
            </a:endParaRPr>
          </a:p>
          <a:p>
            <a:pPr indent="-298450" lvl="0" marL="457200" rtl="0" algn="l">
              <a:lnSpc>
                <a:spcPct val="100000"/>
              </a:lnSpc>
              <a:spcBef>
                <a:spcPts val="0"/>
              </a:spcBef>
              <a:spcAft>
                <a:spcPts val="0"/>
              </a:spcAft>
              <a:buClr>
                <a:srgbClr val="FFFFFF"/>
              </a:buClr>
              <a:buSzPts val="1100"/>
              <a:buFont typeface="Arial"/>
              <a:buAutoNum type="arabicPeriod" startAt="5"/>
            </a:pPr>
            <a:r>
              <a:rPr lang="en" sz="1100">
                <a:solidFill>
                  <a:srgbClr val="FFFFFF"/>
                </a:solidFill>
              </a:rPr>
              <a:t>* Location of berries</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rPr>
              <a:t>use my current location </a:t>
            </a:r>
            <a:endParaRPr sz="1100">
              <a:solidFill>
                <a:srgbClr val="FFFFFF"/>
              </a:solidFill>
            </a:endParaRPr>
          </a:p>
          <a:p>
            <a:pPr indent="-298450" lvl="1" marL="914400" rtl="0" algn="l">
              <a:lnSpc>
                <a:spcPct val="100000"/>
              </a:lnSpc>
              <a:spcBef>
                <a:spcPts val="0"/>
              </a:spcBef>
              <a:spcAft>
                <a:spcPts val="0"/>
              </a:spcAft>
              <a:buClr>
                <a:srgbClr val="FFFFFF"/>
              </a:buClr>
              <a:buSzPts val="1100"/>
              <a:buFont typeface="Arial"/>
              <a:buChar char="○"/>
            </a:pPr>
            <a:r>
              <a:rPr lang="en" sz="1100">
                <a:solidFill>
                  <a:srgbClr val="FFFFFF"/>
                </a:solidFill>
              </a:rPr>
              <a:t>choose location on map (</a:t>
            </a:r>
            <a:r>
              <a:rPr i="1" lang="en" sz="1100">
                <a:solidFill>
                  <a:srgbClr val="FFFFFF"/>
                </a:solidFill>
              </a:rPr>
              <a:t>this will pop up the map; you can tap the map to choose the location; it will ask you to confirm that you tapped the location you wanted; if yes, it will return to the form; if no, it will close the confirmation pop up and stay on the map</a:t>
            </a:r>
            <a:r>
              <a:rPr lang="en" sz="1100">
                <a:solidFill>
                  <a:srgbClr val="FFFFFF"/>
                </a:solidFill>
              </a:rPr>
              <a:t>)</a:t>
            </a:r>
            <a:endParaRPr sz="1100">
              <a:solidFill>
                <a:srgbClr val="FFFFFF"/>
              </a:solidFill>
            </a:endParaRPr>
          </a:p>
          <a:p>
            <a:pPr indent="0" lvl="0" marL="0" rtl="0" algn="l">
              <a:spcBef>
                <a:spcPts val="0"/>
              </a:spcBef>
              <a:spcAft>
                <a:spcPts val="1600"/>
              </a:spcAft>
              <a:buNone/>
            </a:pPr>
            <a:r>
              <a:t/>
            </a:r>
            <a:endParaRPr sz="1100"/>
          </a:p>
        </p:txBody>
      </p:sp>
      <p:sp>
        <p:nvSpPr>
          <p:cNvPr id="251" name="Google Shape;251;p34"/>
          <p:cNvSpPr txBox="1"/>
          <p:nvPr>
            <p:ph idx="2" type="body"/>
          </p:nvPr>
        </p:nvSpPr>
        <p:spPr>
          <a:xfrm>
            <a:off x="4832400" y="152400"/>
            <a:ext cx="3999900" cy="49911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startAt="6"/>
            </a:pPr>
            <a:r>
              <a:rPr lang="en" sz="1100"/>
              <a:t>* </a:t>
            </a:r>
            <a:r>
              <a:rPr lang="en" sz="1100"/>
              <a:t>Where did you pick the berries?</a:t>
            </a:r>
            <a:endParaRPr sz="1100"/>
          </a:p>
          <a:p>
            <a:pPr indent="-298450" lvl="1" marL="914400" rtl="0" algn="l">
              <a:lnSpc>
                <a:spcPct val="100000"/>
              </a:lnSpc>
              <a:spcBef>
                <a:spcPts val="0"/>
              </a:spcBef>
              <a:spcAft>
                <a:spcPts val="0"/>
              </a:spcAft>
              <a:buSzPts val="1100"/>
              <a:buChar char="○"/>
            </a:pPr>
            <a:r>
              <a:rPr lang="en" sz="1100"/>
              <a:t>you-pick farm</a:t>
            </a:r>
            <a:endParaRPr sz="1100"/>
          </a:p>
          <a:p>
            <a:pPr indent="-298450" lvl="1" marL="914400" rtl="0" algn="l">
              <a:lnSpc>
                <a:spcPct val="100000"/>
              </a:lnSpc>
              <a:spcBef>
                <a:spcPts val="0"/>
              </a:spcBef>
              <a:spcAft>
                <a:spcPts val="0"/>
              </a:spcAft>
              <a:buSzPts val="1100"/>
              <a:buChar char="○"/>
            </a:pPr>
            <a:r>
              <a:rPr lang="en" sz="1100"/>
              <a:t>backyard/garden</a:t>
            </a:r>
            <a:endParaRPr sz="1100"/>
          </a:p>
          <a:p>
            <a:pPr indent="-298450" lvl="1" marL="914400" rtl="0" algn="l">
              <a:lnSpc>
                <a:spcPct val="100000"/>
              </a:lnSpc>
              <a:spcBef>
                <a:spcPts val="0"/>
              </a:spcBef>
              <a:spcAft>
                <a:spcPts val="0"/>
              </a:spcAft>
              <a:buSzPts val="1100"/>
              <a:buChar char="○"/>
            </a:pPr>
            <a:r>
              <a:rPr lang="en" sz="1100"/>
              <a:t>pine/conifer/softwood forest</a:t>
            </a:r>
            <a:endParaRPr sz="1100"/>
          </a:p>
          <a:p>
            <a:pPr indent="-298450" lvl="1" marL="914400" rtl="0" algn="l">
              <a:lnSpc>
                <a:spcPct val="100000"/>
              </a:lnSpc>
              <a:spcBef>
                <a:spcPts val="0"/>
              </a:spcBef>
              <a:spcAft>
                <a:spcPts val="0"/>
              </a:spcAft>
              <a:buSzPts val="1100"/>
              <a:buChar char="○"/>
            </a:pPr>
            <a:r>
              <a:rPr lang="en" sz="1100"/>
              <a:t>deciduous/hardwood forest</a:t>
            </a:r>
            <a:endParaRPr sz="1100"/>
          </a:p>
          <a:p>
            <a:pPr indent="-298450" lvl="1" marL="914400" rtl="0" algn="l">
              <a:lnSpc>
                <a:spcPct val="100000"/>
              </a:lnSpc>
              <a:spcBef>
                <a:spcPts val="0"/>
              </a:spcBef>
              <a:spcAft>
                <a:spcPts val="0"/>
              </a:spcAft>
              <a:buSzPts val="1100"/>
              <a:buChar char="○"/>
            </a:pPr>
            <a:r>
              <a:rPr lang="en" sz="1100"/>
              <a:t>grassy area/meadow</a:t>
            </a:r>
            <a:endParaRPr sz="1100"/>
          </a:p>
          <a:p>
            <a:pPr indent="-298450" lvl="1" marL="914400" rtl="0" algn="l">
              <a:lnSpc>
                <a:spcPct val="100000"/>
              </a:lnSpc>
              <a:spcBef>
                <a:spcPts val="0"/>
              </a:spcBef>
              <a:spcAft>
                <a:spcPts val="0"/>
              </a:spcAft>
              <a:buSzPts val="1100"/>
              <a:buChar char="○"/>
            </a:pPr>
            <a:r>
              <a:rPr lang="en" sz="1100"/>
              <a:t>roadside</a:t>
            </a:r>
            <a:endParaRPr sz="1100"/>
          </a:p>
          <a:p>
            <a:pPr indent="-298450" lvl="1" marL="914400" rtl="0" algn="l">
              <a:lnSpc>
                <a:spcPct val="100000"/>
              </a:lnSpc>
              <a:spcBef>
                <a:spcPts val="0"/>
              </a:spcBef>
              <a:spcAft>
                <a:spcPts val="0"/>
              </a:spcAft>
              <a:buSzPts val="1100"/>
              <a:buChar char="○"/>
            </a:pPr>
            <a:r>
              <a:rPr lang="en" sz="1100"/>
              <a:t>wetlands</a:t>
            </a:r>
            <a:endParaRPr sz="1100"/>
          </a:p>
          <a:p>
            <a:pPr indent="-298450" lvl="1" marL="914400" rtl="0" algn="l">
              <a:lnSpc>
                <a:spcPct val="100000"/>
              </a:lnSpc>
              <a:spcBef>
                <a:spcPts val="0"/>
              </a:spcBef>
              <a:spcAft>
                <a:spcPts val="0"/>
              </a:spcAft>
              <a:buSzPts val="1100"/>
              <a:buChar char="○"/>
            </a:pPr>
            <a:r>
              <a:rPr lang="en" sz="1100"/>
              <a:t>other: _________</a:t>
            </a:r>
            <a:endParaRPr sz="1100"/>
          </a:p>
          <a:p>
            <a:pPr indent="-298450" lvl="0" marL="457200" rtl="0" algn="l">
              <a:lnSpc>
                <a:spcPct val="100000"/>
              </a:lnSpc>
              <a:spcBef>
                <a:spcPts val="0"/>
              </a:spcBef>
              <a:spcAft>
                <a:spcPts val="0"/>
              </a:spcAft>
              <a:buSzPts val="1100"/>
              <a:buAutoNum type="arabicPeriod" startAt="6"/>
            </a:pPr>
            <a:r>
              <a:rPr lang="en" sz="1100"/>
              <a:t>* </a:t>
            </a:r>
            <a:r>
              <a:rPr lang="en" sz="1100"/>
              <a:t>Have you heard of the Spotted Wing Drosophila (SWD) fruit fly? </a:t>
            </a:r>
            <a:endParaRPr sz="1100"/>
          </a:p>
          <a:p>
            <a:pPr indent="-298450" lvl="1" marL="914400" rtl="0" algn="l">
              <a:lnSpc>
                <a:spcPct val="100000"/>
              </a:lnSpc>
              <a:spcBef>
                <a:spcPts val="0"/>
              </a:spcBef>
              <a:spcAft>
                <a:spcPts val="0"/>
              </a:spcAft>
              <a:buSzPts val="1100"/>
              <a:buChar char="○"/>
            </a:pPr>
            <a:r>
              <a:rPr lang="en" sz="1100"/>
              <a:t>yes</a:t>
            </a:r>
            <a:endParaRPr sz="1100"/>
          </a:p>
          <a:p>
            <a:pPr indent="-298450" lvl="1" marL="914400" rtl="0" algn="l">
              <a:lnSpc>
                <a:spcPct val="100000"/>
              </a:lnSpc>
              <a:spcBef>
                <a:spcPts val="0"/>
              </a:spcBef>
              <a:spcAft>
                <a:spcPts val="0"/>
              </a:spcAft>
              <a:buSzPts val="1100"/>
              <a:buChar char="○"/>
            </a:pPr>
            <a:r>
              <a:rPr lang="en" sz="1100"/>
              <a:t>no</a:t>
            </a:r>
            <a:endParaRPr sz="1100"/>
          </a:p>
          <a:p>
            <a:pPr indent="-298450" lvl="0" marL="457200" rtl="0" algn="l">
              <a:lnSpc>
                <a:spcPct val="100000"/>
              </a:lnSpc>
              <a:spcBef>
                <a:spcPts val="0"/>
              </a:spcBef>
              <a:spcAft>
                <a:spcPts val="0"/>
              </a:spcAft>
              <a:buSzPts val="1100"/>
              <a:buAutoNum type="arabicPeriod" startAt="6"/>
            </a:pPr>
            <a:r>
              <a:rPr lang="en" sz="1100"/>
              <a:t>With whom did you pick the berries?</a:t>
            </a:r>
            <a:endParaRPr sz="1100"/>
          </a:p>
          <a:p>
            <a:pPr indent="-298450" lvl="1" marL="914400" rtl="0" algn="l">
              <a:lnSpc>
                <a:spcPct val="100000"/>
              </a:lnSpc>
              <a:spcBef>
                <a:spcPts val="0"/>
              </a:spcBef>
              <a:spcAft>
                <a:spcPts val="0"/>
              </a:spcAft>
              <a:buSzPts val="1100"/>
              <a:buChar char="○"/>
            </a:pPr>
            <a:r>
              <a:rPr lang="en" sz="1100"/>
              <a:t>by myself</a:t>
            </a:r>
            <a:endParaRPr sz="1100"/>
          </a:p>
          <a:p>
            <a:pPr indent="-298450" lvl="1" marL="914400" rtl="0" algn="l">
              <a:lnSpc>
                <a:spcPct val="100000"/>
              </a:lnSpc>
              <a:spcBef>
                <a:spcPts val="0"/>
              </a:spcBef>
              <a:spcAft>
                <a:spcPts val="0"/>
              </a:spcAft>
              <a:buSzPts val="1100"/>
              <a:buChar char="○"/>
            </a:pPr>
            <a:r>
              <a:rPr lang="en" sz="1100"/>
              <a:t>with family</a:t>
            </a:r>
            <a:endParaRPr sz="1100"/>
          </a:p>
          <a:p>
            <a:pPr indent="-298450" lvl="1" marL="914400" rtl="0" algn="l">
              <a:lnSpc>
                <a:spcPct val="100000"/>
              </a:lnSpc>
              <a:spcBef>
                <a:spcPts val="0"/>
              </a:spcBef>
              <a:spcAft>
                <a:spcPts val="0"/>
              </a:spcAft>
              <a:buSzPts val="1100"/>
              <a:buChar char="○"/>
            </a:pPr>
            <a:r>
              <a:rPr lang="en" sz="1100"/>
              <a:t>with friends</a:t>
            </a:r>
            <a:endParaRPr sz="1100"/>
          </a:p>
          <a:p>
            <a:pPr indent="-298450" lvl="1" marL="914400" rtl="0" algn="l">
              <a:lnSpc>
                <a:spcPct val="100000"/>
              </a:lnSpc>
              <a:spcBef>
                <a:spcPts val="0"/>
              </a:spcBef>
              <a:spcAft>
                <a:spcPts val="0"/>
              </a:spcAft>
              <a:buSzPts val="1100"/>
              <a:buChar char="○"/>
            </a:pPr>
            <a:r>
              <a:rPr lang="en" sz="1100"/>
              <a:t>other: _________</a:t>
            </a:r>
            <a:endParaRPr sz="1100"/>
          </a:p>
          <a:p>
            <a:pPr indent="-298450" lvl="0" marL="457200" rtl="0" algn="l">
              <a:lnSpc>
                <a:spcPct val="100000"/>
              </a:lnSpc>
              <a:spcBef>
                <a:spcPts val="0"/>
              </a:spcBef>
              <a:spcAft>
                <a:spcPts val="0"/>
              </a:spcAft>
              <a:buSzPts val="1100"/>
              <a:buAutoNum type="arabicPeriod" startAt="9"/>
            </a:pPr>
            <a:r>
              <a:rPr lang="en" sz="1100"/>
              <a:t>How do you plan to use the berries? (check all that apply)</a:t>
            </a:r>
            <a:endParaRPr sz="1100"/>
          </a:p>
          <a:p>
            <a:pPr indent="-298450" lvl="1" marL="914400" rtl="0" algn="l">
              <a:lnSpc>
                <a:spcPct val="100000"/>
              </a:lnSpc>
              <a:spcBef>
                <a:spcPts val="0"/>
              </a:spcBef>
              <a:spcAft>
                <a:spcPts val="0"/>
              </a:spcAft>
              <a:buSzPts val="1100"/>
              <a:buChar char="□"/>
            </a:pPr>
            <a:r>
              <a:rPr lang="en" sz="1100"/>
              <a:t>sell</a:t>
            </a:r>
            <a:endParaRPr sz="1100"/>
          </a:p>
          <a:p>
            <a:pPr indent="-298450" lvl="1" marL="914400" rtl="0" algn="l">
              <a:lnSpc>
                <a:spcPct val="100000"/>
              </a:lnSpc>
              <a:spcBef>
                <a:spcPts val="0"/>
              </a:spcBef>
              <a:spcAft>
                <a:spcPts val="0"/>
              </a:spcAft>
              <a:buSzPts val="1100"/>
              <a:buChar char="□"/>
            </a:pPr>
            <a:r>
              <a:rPr lang="en" sz="1100"/>
              <a:t>eat unprocessed</a:t>
            </a:r>
            <a:endParaRPr sz="1100"/>
          </a:p>
          <a:p>
            <a:pPr indent="-298450" lvl="1" marL="914400" rtl="0" algn="l">
              <a:lnSpc>
                <a:spcPct val="100000"/>
              </a:lnSpc>
              <a:spcBef>
                <a:spcPts val="0"/>
              </a:spcBef>
              <a:spcAft>
                <a:spcPts val="0"/>
              </a:spcAft>
              <a:buSzPts val="1100"/>
              <a:buChar char="□"/>
            </a:pPr>
            <a:r>
              <a:rPr lang="en" sz="1100"/>
              <a:t>process into other products (pies, jams, etc.)</a:t>
            </a:r>
            <a:endParaRPr sz="1100"/>
          </a:p>
          <a:p>
            <a:pPr indent="-298450" lvl="1" marL="914400" rtl="0" algn="l">
              <a:lnSpc>
                <a:spcPct val="100000"/>
              </a:lnSpc>
              <a:spcBef>
                <a:spcPts val="0"/>
              </a:spcBef>
              <a:spcAft>
                <a:spcPts val="0"/>
              </a:spcAft>
              <a:buSzPts val="1100"/>
              <a:buChar char="□"/>
            </a:pPr>
            <a:r>
              <a:rPr lang="en" sz="1100"/>
              <a:t>share/give away/gift</a:t>
            </a:r>
            <a:endParaRPr sz="1100"/>
          </a:p>
          <a:p>
            <a:pPr indent="-298450" lvl="1" marL="914400" rtl="0" algn="l">
              <a:lnSpc>
                <a:spcPct val="100000"/>
              </a:lnSpc>
              <a:spcBef>
                <a:spcPts val="0"/>
              </a:spcBef>
              <a:spcAft>
                <a:spcPts val="0"/>
              </a:spcAft>
              <a:buSzPts val="1100"/>
              <a:buChar char="□"/>
            </a:pPr>
            <a:r>
              <a:rPr lang="en" sz="1100"/>
              <a:t>freeze to eat or process later</a:t>
            </a:r>
            <a:endParaRPr sz="1100"/>
          </a:p>
          <a:p>
            <a:pPr indent="-298450" lvl="1" marL="914400" rtl="0" algn="l">
              <a:lnSpc>
                <a:spcPct val="100000"/>
              </a:lnSpc>
              <a:spcBef>
                <a:spcPts val="0"/>
              </a:spcBef>
              <a:spcAft>
                <a:spcPts val="0"/>
              </a:spcAft>
              <a:buSzPts val="1100"/>
              <a:buChar char="□"/>
            </a:pPr>
            <a:r>
              <a:rPr lang="en" sz="1100"/>
              <a:t>other: _________</a:t>
            </a:r>
            <a:endParaRPr sz="1100"/>
          </a:p>
          <a:p>
            <a:pPr indent="-298450" lvl="0" marL="457200" rtl="0" algn="l">
              <a:lnSpc>
                <a:spcPct val="100000"/>
              </a:lnSpc>
              <a:spcBef>
                <a:spcPts val="0"/>
              </a:spcBef>
              <a:spcAft>
                <a:spcPts val="0"/>
              </a:spcAft>
              <a:buSzPts val="1100"/>
              <a:buAutoNum type="arabicPeriod" startAt="9"/>
            </a:pPr>
            <a:r>
              <a:rPr lang="en" sz="1100"/>
              <a:t>Distance traveled to pick berries (in miles): _____</a:t>
            </a:r>
            <a:endParaRPr sz="1100"/>
          </a:p>
        </p:txBody>
      </p:sp>
      <p:sp>
        <p:nvSpPr>
          <p:cNvPr id="252" name="Google Shape;252;p34"/>
          <p:cNvSpPr txBox="1"/>
          <p:nvPr/>
        </p:nvSpPr>
        <p:spPr>
          <a:xfrm>
            <a:off x="3409900" y="177450"/>
            <a:ext cx="1353000" cy="5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howjump?jump=nextslide"/>
              </a:rPr>
              <a:t>NEXT SLIDE</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35"/>
          <p:cNvPicPr preferRelativeResize="0"/>
          <p:nvPr/>
        </p:nvPicPr>
        <p:blipFill>
          <a:blip r:embed="rId3">
            <a:alphaModFix/>
          </a:blip>
          <a:stretch>
            <a:fillRect/>
          </a:stretch>
        </p:blipFill>
        <p:spPr>
          <a:xfrm>
            <a:off x="3275925" y="152400"/>
            <a:ext cx="2592161" cy="4838701"/>
          </a:xfrm>
          <a:prstGeom prst="rect">
            <a:avLst/>
          </a:prstGeom>
          <a:noFill/>
          <a:ln>
            <a:noFill/>
          </a:ln>
        </p:spPr>
      </p:pic>
      <p:sp>
        <p:nvSpPr>
          <p:cNvPr id="258" name="Google Shape;258;p35"/>
          <p:cNvSpPr txBox="1"/>
          <p:nvPr/>
        </p:nvSpPr>
        <p:spPr>
          <a:xfrm>
            <a:off x="565475" y="943600"/>
            <a:ext cx="2283000" cy="20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10:</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appears after the user logs a harvest.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“Return to map” returns the user to the </a:t>
            </a:r>
            <a:r>
              <a:rPr lang="en" u="sng">
                <a:solidFill>
                  <a:schemeClr val="hlink"/>
                </a:solidFill>
                <a:hlinkClick action="ppaction://hlinksldjump" r:id="rId4"/>
              </a:rPr>
              <a:t>map (main page)</a:t>
            </a:r>
            <a:r>
              <a:rPr lang="en">
                <a:solidFill>
                  <a:srgbClr val="FFFFFF"/>
                </a:solidFill>
              </a:rPr>
              <a:t>.</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Google Shape;263;p36"/>
          <p:cNvPicPr preferRelativeResize="0"/>
          <p:nvPr/>
        </p:nvPicPr>
        <p:blipFill>
          <a:blip r:embed="rId3">
            <a:alphaModFix/>
          </a:blip>
          <a:stretch>
            <a:fillRect/>
          </a:stretch>
        </p:blipFill>
        <p:spPr>
          <a:xfrm>
            <a:off x="3671525" y="0"/>
            <a:ext cx="1800945" cy="5143499"/>
          </a:xfrm>
          <a:prstGeom prst="rect">
            <a:avLst/>
          </a:prstGeom>
          <a:noFill/>
          <a:ln>
            <a:noFill/>
          </a:ln>
        </p:spPr>
      </p:pic>
      <p:sp>
        <p:nvSpPr>
          <p:cNvPr id="264" name="Google Shape;264;p36"/>
          <p:cNvSpPr txBox="1"/>
          <p:nvPr/>
        </p:nvSpPr>
        <p:spPr>
          <a:xfrm>
            <a:off x="539275" y="683550"/>
            <a:ext cx="2538000" cy="37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pop-up appears when the user selects “Common Berries” from the information menu in </a:t>
            </a:r>
            <a:r>
              <a:rPr lang="en" u="sng">
                <a:solidFill>
                  <a:schemeClr val="hlink"/>
                </a:solidFill>
                <a:hlinkClick action="ppaction://hlinksldjump" r:id="rId4"/>
              </a:rPr>
              <a:t>figure 6</a:t>
            </a:r>
            <a:r>
              <a:rPr lang="en">
                <a:solidFill>
                  <a:srgbClr val="FFFFFF"/>
                </a:solidFill>
              </a:rPr>
              <a:t>.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It is a scrollable database of berries common to the UP complete with pictures, latin nomenclature, etc.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pic>
        <p:nvPicPr>
          <p:cNvPr id="265" name="Google Shape;265;p36"/>
          <p:cNvPicPr preferRelativeResize="0"/>
          <p:nvPr/>
        </p:nvPicPr>
        <p:blipFill rotWithShape="1">
          <a:blip r:embed="rId5">
            <a:alphaModFix/>
          </a:blip>
          <a:srcRect b="3917" l="46213" r="44991" t="91224"/>
          <a:stretch/>
        </p:blipFill>
        <p:spPr>
          <a:xfrm>
            <a:off x="4458014" y="4537970"/>
            <a:ext cx="227975" cy="235100"/>
          </a:xfrm>
          <a:prstGeom prst="rect">
            <a:avLst/>
          </a:prstGeom>
          <a:noFill/>
          <a:ln>
            <a:noFill/>
          </a:ln>
        </p:spPr>
      </p:pic>
      <p:grpSp>
        <p:nvGrpSpPr>
          <p:cNvPr id="266" name="Google Shape;266;p36"/>
          <p:cNvGrpSpPr/>
          <p:nvPr/>
        </p:nvGrpSpPr>
        <p:grpSpPr>
          <a:xfrm>
            <a:off x="615164" y="3288125"/>
            <a:ext cx="2185186" cy="620100"/>
            <a:chOff x="6540914" y="748525"/>
            <a:chExt cx="2185186" cy="620100"/>
          </a:xfrm>
        </p:grpSpPr>
        <p:sp>
          <p:nvSpPr>
            <p:cNvPr id="267" name="Google Shape;267;p36"/>
            <p:cNvSpPr txBox="1"/>
            <p:nvPr/>
          </p:nvSpPr>
          <p:spPr>
            <a:xfrm>
              <a:off x="6768900" y="748525"/>
              <a:ext cx="19572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returns the user to the </a:t>
              </a:r>
              <a:r>
                <a:rPr lang="en" u="sng">
                  <a:solidFill>
                    <a:schemeClr val="hlink"/>
                  </a:solidFill>
                  <a:hlinkClick action="ppaction://hlinksldjump" r:id="rId6"/>
                </a:rPr>
                <a:t>information page</a:t>
              </a:r>
              <a:endParaRPr>
                <a:solidFill>
                  <a:srgbClr val="FFFFFF"/>
                </a:solidFill>
              </a:endParaRPr>
            </a:p>
          </p:txBody>
        </p:sp>
        <p:pic>
          <p:nvPicPr>
            <p:cNvPr id="268" name="Google Shape;268;p36"/>
            <p:cNvPicPr preferRelativeResize="0"/>
            <p:nvPr/>
          </p:nvPicPr>
          <p:blipFill rotWithShape="1">
            <a:blip r:embed="rId5">
              <a:alphaModFix/>
            </a:blip>
            <a:srcRect b="3917" l="46213" r="44991" t="91224"/>
            <a:stretch/>
          </p:blipFill>
          <p:spPr>
            <a:xfrm>
              <a:off x="6540914" y="876845"/>
              <a:ext cx="227975" cy="2351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id="273" name="Google Shape;273;p37"/>
          <p:cNvPicPr preferRelativeResize="0"/>
          <p:nvPr/>
        </p:nvPicPr>
        <p:blipFill>
          <a:blip r:embed="rId3">
            <a:alphaModFix/>
          </a:blip>
          <a:stretch>
            <a:fillRect/>
          </a:stretch>
        </p:blipFill>
        <p:spPr>
          <a:xfrm>
            <a:off x="3275918" y="152400"/>
            <a:ext cx="2592161" cy="4838701"/>
          </a:xfrm>
          <a:prstGeom prst="rect">
            <a:avLst/>
          </a:prstGeom>
          <a:noFill/>
          <a:ln>
            <a:noFill/>
          </a:ln>
        </p:spPr>
      </p:pic>
      <p:sp>
        <p:nvSpPr>
          <p:cNvPr id="274" name="Google Shape;274;p37"/>
          <p:cNvSpPr txBox="1"/>
          <p:nvPr/>
        </p:nvSpPr>
        <p:spPr>
          <a:xfrm>
            <a:off x="539000" y="709725"/>
            <a:ext cx="2347800" cy="39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12</a:t>
            </a:r>
            <a:endParaRPr b="1">
              <a:solidFill>
                <a:srgbClr val="FFFFFF"/>
              </a:solidFill>
            </a:endParaRPr>
          </a:p>
          <a:p>
            <a:pPr indent="0" lvl="0" marL="0" rtl="0" algn="l">
              <a:spcBef>
                <a:spcPts val="0"/>
              </a:spcBef>
              <a:spcAft>
                <a:spcPts val="0"/>
              </a:spcAft>
              <a:buNone/>
            </a:pPr>
            <a:r>
              <a:rPr lang="en">
                <a:solidFill>
                  <a:srgbClr val="FFFFFF"/>
                </a:solidFill>
              </a:rPr>
              <a:t>This pop-up appears when the user selects “Fruit Fly Basics” from the information menu in figure 6.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It gives information about the invasive fruit fly population.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‘Download’ button allows you to download a PDF of this info.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‘X’ shown at the bottom above the nav bar closes the pop-up. </a:t>
            </a:r>
            <a:endParaRPr>
              <a:solidFill>
                <a:srgbClr val="FFFFFF"/>
              </a:solidFill>
            </a:endParaRPr>
          </a:p>
        </p:txBody>
      </p:sp>
      <p:pic>
        <p:nvPicPr>
          <p:cNvPr id="275" name="Google Shape;275;p37"/>
          <p:cNvPicPr preferRelativeResize="0"/>
          <p:nvPr/>
        </p:nvPicPr>
        <p:blipFill rotWithShape="1">
          <a:blip r:embed="rId3">
            <a:alphaModFix/>
          </a:blip>
          <a:srcRect b="77533" l="7737" r="5419" t="13043"/>
          <a:stretch/>
        </p:blipFill>
        <p:spPr>
          <a:xfrm>
            <a:off x="3446413" y="3351475"/>
            <a:ext cx="2251175" cy="567150"/>
          </a:xfrm>
          <a:prstGeom prst="rect">
            <a:avLst/>
          </a:prstGeom>
          <a:noFill/>
          <a:ln>
            <a:noFill/>
          </a:ln>
        </p:spPr>
      </p:pic>
      <p:pic>
        <p:nvPicPr>
          <p:cNvPr id="276" name="Google Shape;276;p37"/>
          <p:cNvPicPr preferRelativeResize="0"/>
          <p:nvPr/>
        </p:nvPicPr>
        <p:blipFill>
          <a:blip r:embed="rId4">
            <a:alphaModFix/>
          </a:blip>
          <a:stretch>
            <a:fillRect/>
          </a:stretch>
        </p:blipFill>
        <p:spPr>
          <a:xfrm>
            <a:off x="3797812" y="3412375"/>
            <a:ext cx="1434375" cy="506250"/>
          </a:xfrm>
          <a:prstGeom prst="rect">
            <a:avLst/>
          </a:prstGeom>
          <a:noFill/>
          <a:ln>
            <a:noFill/>
          </a:ln>
        </p:spPr>
      </p:pic>
      <p:pic>
        <p:nvPicPr>
          <p:cNvPr id="277" name="Google Shape;277;p37"/>
          <p:cNvPicPr preferRelativeResize="0"/>
          <p:nvPr/>
        </p:nvPicPr>
        <p:blipFill rotWithShape="1">
          <a:blip r:embed="rId5">
            <a:alphaModFix/>
          </a:blip>
          <a:srcRect b="3917" l="46213" r="44991" t="91224"/>
          <a:stretch/>
        </p:blipFill>
        <p:spPr>
          <a:xfrm>
            <a:off x="4400989" y="4196470"/>
            <a:ext cx="227975" cy="235100"/>
          </a:xfrm>
          <a:prstGeom prst="rect">
            <a:avLst/>
          </a:prstGeom>
          <a:noFill/>
          <a:ln>
            <a:noFill/>
          </a:ln>
        </p:spPr>
      </p:pic>
      <p:grpSp>
        <p:nvGrpSpPr>
          <p:cNvPr id="278" name="Google Shape;278;p37"/>
          <p:cNvGrpSpPr/>
          <p:nvPr/>
        </p:nvGrpSpPr>
        <p:grpSpPr>
          <a:xfrm>
            <a:off x="6540914" y="748525"/>
            <a:ext cx="2185186" cy="620100"/>
            <a:chOff x="6540914" y="748525"/>
            <a:chExt cx="2185186" cy="620100"/>
          </a:xfrm>
        </p:grpSpPr>
        <p:sp>
          <p:nvSpPr>
            <p:cNvPr id="279" name="Google Shape;279;p37"/>
            <p:cNvSpPr txBox="1"/>
            <p:nvPr/>
          </p:nvSpPr>
          <p:spPr>
            <a:xfrm>
              <a:off x="6768900" y="748525"/>
              <a:ext cx="19572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returns the user to the </a:t>
              </a:r>
              <a:r>
                <a:rPr lang="en" u="sng">
                  <a:solidFill>
                    <a:schemeClr val="hlink"/>
                  </a:solidFill>
                  <a:hlinkClick action="ppaction://hlinksldjump" r:id="rId6"/>
                </a:rPr>
                <a:t>information page</a:t>
              </a:r>
              <a:endParaRPr>
                <a:solidFill>
                  <a:srgbClr val="FFFFFF"/>
                </a:solidFill>
              </a:endParaRPr>
            </a:p>
          </p:txBody>
        </p:sp>
        <p:pic>
          <p:nvPicPr>
            <p:cNvPr id="280" name="Google Shape;280;p37"/>
            <p:cNvPicPr preferRelativeResize="0"/>
            <p:nvPr/>
          </p:nvPicPr>
          <p:blipFill rotWithShape="1">
            <a:blip r:embed="rId5">
              <a:alphaModFix/>
            </a:blip>
            <a:srcRect b="3917" l="46213" r="44991" t="91224"/>
            <a:stretch/>
          </p:blipFill>
          <p:spPr>
            <a:xfrm>
              <a:off x="6540914" y="876845"/>
              <a:ext cx="227975" cy="23510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id="285" name="Google Shape;285;p38"/>
          <p:cNvPicPr preferRelativeResize="0"/>
          <p:nvPr/>
        </p:nvPicPr>
        <p:blipFill>
          <a:blip r:embed="rId3">
            <a:alphaModFix/>
          </a:blip>
          <a:stretch>
            <a:fillRect/>
          </a:stretch>
        </p:blipFill>
        <p:spPr>
          <a:xfrm>
            <a:off x="3275919" y="152400"/>
            <a:ext cx="2592161" cy="4838701"/>
          </a:xfrm>
          <a:prstGeom prst="rect">
            <a:avLst/>
          </a:prstGeom>
          <a:noFill/>
          <a:ln>
            <a:noFill/>
          </a:ln>
        </p:spPr>
      </p:pic>
      <p:sp>
        <p:nvSpPr>
          <p:cNvPr id="286" name="Google Shape;286;p38"/>
          <p:cNvSpPr txBox="1"/>
          <p:nvPr/>
        </p:nvSpPr>
        <p:spPr>
          <a:xfrm>
            <a:off x="445108" y="404850"/>
            <a:ext cx="2592300" cy="43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13:</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is the pop-up that appears when you select “At-Home Experiment” from the menu in figure 6.</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gives information on how to test at-home for traces of the invasive fruit fly species.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‘Download’ button allows you to download a PDF of this info.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‘X’ shown at the bottom above the nav bar closes the pop-up. </a:t>
            </a:r>
            <a:endParaRPr>
              <a:solidFill>
                <a:srgbClr val="FFFFFF"/>
              </a:solidFill>
            </a:endParaRPr>
          </a:p>
          <a:p>
            <a:pPr indent="0" lvl="0" marL="0" rtl="0" algn="l">
              <a:spcBef>
                <a:spcPts val="0"/>
              </a:spcBef>
              <a:spcAft>
                <a:spcPts val="0"/>
              </a:spcAft>
              <a:buNone/>
            </a:pPr>
            <a:r>
              <a:rPr lang="en">
                <a:solidFill>
                  <a:srgbClr val="FFFFFF"/>
                </a:solidFill>
              </a:rPr>
              <a:t> </a:t>
            </a:r>
            <a:endParaRPr>
              <a:solidFill>
                <a:srgbClr val="FFFFFF"/>
              </a:solidFill>
            </a:endParaRPr>
          </a:p>
        </p:txBody>
      </p:sp>
      <p:pic>
        <p:nvPicPr>
          <p:cNvPr id="287" name="Google Shape;287;p38"/>
          <p:cNvPicPr preferRelativeResize="0"/>
          <p:nvPr/>
        </p:nvPicPr>
        <p:blipFill rotWithShape="1">
          <a:blip r:embed="rId4">
            <a:alphaModFix/>
          </a:blip>
          <a:srcRect b="77533" l="7737" r="5419" t="13043"/>
          <a:stretch/>
        </p:blipFill>
        <p:spPr>
          <a:xfrm>
            <a:off x="3446413" y="3351475"/>
            <a:ext cx="2251175" cy="567150"/>
          </a:xfrm>
          <a:prstGeom prst="rect">
            <a:avLst/>
          </a:prstGeom>
          <a:noFill/>
          <a:ln>
            <a:noFill/>
          </a:ln>
        </p:spPr>
      </p:pic>
      <p:pic>
        <p:nvPicPr>
          <p:cNvPr id="288" name="Google Shape;288;p38"/>
          <p:cNvPicPr preferRelativeResize="0"/>
          <p:nvPr/>
        </p:nvPicPr>
        <p:blipFill>
          <a:blip r:embed="rId5">
            <a:alphaModFix/>
          </a:blip>
          <a:stretch>
            <a:fillRect/>
          </a:stretch>
        </p:blipFill>
        <p:spPr>
          <a:xfrm>
            <a:off x="3797812" y="3412375"/>
            <a:ext cx="1434375" cy="506250"/>
          </a:xfrm>
          <a:prstGeom prst="rect">
            <a:avLst/>
          </a:prstGeom>
          <a:noFill/>
          <a:ln>
            <a:noFill/>
          </a:ln>
        </p:spPr>
      </p:pic>
      <p:pic>
        <p:nvPicPr>
          <p:cNvPr id="289" name="Google Shape;289;p38"/>
          <p:cNvPicPr preferRelativeResize="0"/>
          <p:nvPr/>
        </p:nvPicPr>
        <p:blipFill rotWithShape="1">
          <a:blip r:embed="rId6">
            <a:alphaModFix/>
          </a:blip>
          <a:srcRect b="3917" l="46213" r="44991" t="91224"/>
          <a:stretch/>
        </p:blipFill>
        <p:spPr>
          <a:xfrm>
            <a:off x="4400989" y="4196470"/>
            <a:ext cx="227975" cy="235100"/>
          </a:xfrm>
          <a:prstGeom prst="rect">
            <a:avLst/>
          </a:prstGeom>
          <a:noFill/>
          <a:ln>
            <a:noFill/>
          </a:ln>
        </p:spPr>
      </p:pic>
      <p:grpSp>
        <p:nvGrpSpPr>
          <p:cNvPr id="290" name="Google Shape;290;p38"/>
          <p:cNvGrpSpPr/>
          <p:nvPr/>
        </p:nvGrpSpPr>
        <p:grpSpPr>
          <a:xfrm>
            <a:off x="6540914" y="748525"/>
            <a:ext cx="2185186" cy="620100"/>
            <a:chOff x="6540914" y="748525"/>
            <a:chExt cx="2185186" cy="620100"/>
          </a:xfrm>
        </p:grpSpPr>
        <p:sp>
          <p:nvSpPr>
            <p:cNvPr id="291" name="Google Shape;291;p38"/>
            <p:cNvSpPr txBox="1"/>
            <p:nvPr/>
          </p:nvSpPr>
          <p:spPr>
            <a:xfrm>
              <a:off x="6768900" y="748525"/>
              <a:ext cx="19572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returns the user to the </a:t>
              </a:r>
              <a:r>
                <a:rPr lang="en" u="sng">
                  <a:solidFill>
                    <a:schemeClr val="hlink"/>
                  </a:solidFill>
                  <a:hlinkClick action="ppaction://hlinksldjump" r:id="rId7"/>
                </a:rPr>
                <a:t>information page</a:t>
              </a:r>
              <a:endParaRPr>
                <a:solidFill>
                  <a:srgbClr val="FFFFFF"/>
                </a:solidFill>
              </a:endParaRPr>
            </a:p>
          </p:txBody>
        </p:sp>
        <p:pic>
          <p:nvPicPr>
            <p:cNvPr id="292" name="Google Shape;292;p38"/>
            <p:cNvPicPr preferRelativeResize="0"/>
            <p:nvPr/>
          </p:nvPicPr>
          <p:blipFill rotWithShape="1">
            <a:blip r:embed="rId6">
              <a:alphaModFix/>
            </a:blip>
            <a:srcRect b="3917" l="46213" r="44991" t="91224"/>
            <a:stretch/>
          </p:blipFill>
          <p:spPr>
            <a:xfrm>
              <a:off x="6540914" y="876845"/>
              <a:ext cx="227975" cy="23510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39"/>
          <p:cNvPicPr preferRelativeResize="0"/>
          <p:nvPr/>
        </p:nvPicPr>
        <p:blipFill>
          <a:blip r:embed="rId3">
            <a:alphaModFix/>
          </a:blip>
          <a:stretch>
            <a:fillRect/>
          </a:stretch>
        </p:blipFill>
        <p:spPr>
          <a:xfrm>
            <a:off x="3688038" y="0"/>
            <a:ext cx="1767931" cy="5143500"/>
          </a:xfrm>
          <a:prstGeom prst="rect">
            <a:avLst/>
          </a:prstGeom>
          <a:noFill/>
          <a:ln>
            <a:noFill/>
          </a:ln>
        </p:spPr>
      </p:pic>
      <p:sp>
        <p:nvSpPr>
          <p:cNvPr id="298" name="Google Shape;298;p39"/>
          <p:cNvSpPr txBox="1"/>
          <p:nvPr/>
        </p:nvSpPr>
        <p:spPr>
          <a:xfrm>
            <a:off x="568725" y="621700"/>
            <a:ext cx="2461800" cy="30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14:</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is the pop-up that appears when you select “At-Home Experiment” from the menu in figure 6.</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gives information on the scientists involved in the project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‘X’ shown at the bottom above the nav bar closes the pop-up. </a:t>
            </a:r>
            <a:endParaRPr>
              <a:solidFill>
                <a:srgbClr val="FFFFFF"/>
              </a:solidFill>
            </a:endParaRPr>
          </a:p>
        </p:txBody>
      </p:sp>
      <p:pic>
        <p:nvPicPr>
          <p:cNvPr id="299" name="Google Shape;299;p39"/>
          <p:cNvPicPr preferRelativeResize="0"/>
          <p:nvPr/>
        </p:nvPicPr>
        <p:blipFill rotWithShape="1">
          <a:blip r:embed="rId4">
            <a:alphaModFix/>
          </a:blip>
          <a:srcRect b="3917" l="46213" r="44991" t="91224"/>
          <a:stretch/>
        </p:blipFill>
        <p:spPr>
          <a:xfrm>
            <a:off x="4458027" y="4647920"/>
            <a:ext cx="227975" cy="235100"/>
          </a:xfrm>
          <a:prstGeom prst="rect">
            <a:avLst/>
          </a:prstGeom>
          <a:noFill/>
          <a:ln>
            <a:noFill/>
          </a:ln>
        </p:spPr>
      </p:pic>
      <p:grpSp>
        <p:nvGrpSpPr>
          <p:cNvPr id="300" name="Google Shape;300;p39"/>
          <p:cNvGrpSpPr/>
          <p:nvPr/>
        </p:nvGrpSpPr>
        <p:grpSpPr>
          <a:xfrm>
            <a:off x="6540914" y="748525"/>
            <a:ext cx="2185186" cy="620100"/>
            <a:chOff x="6540914" y="748525"/>
            <a:chExt cx="2185186" cy="620100"/>
          </a:xfrm>
        </p:grpSpPr>
        <p:sp>
          <p:nvSpPr>
            <p:cNvPr id="301" name="Google Shape;301;p39"/>
            <p:cNvSpPr txBox="1"/>
            <p:nvPr/>
          </p:nvSpPr>
          <p:spPr>
            <a:xfrm>
              <a:off x="6768900" y="748525"/>
              <a:ext cx="19572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returns the user to the </a:t>
              </a:r>
              <a:r>
                <a:rPr lang="en" u="sng">
                  <a:solidFill>
                    <a:schemeClr val="hlink"/>
                  </a:solidFill>
                  <a:hlinkClick action="ppaction://hlinksldjump" r:id="rId5"/>
                </a:rPr>
                <a:t>information page</a:t>
              </a:r>
              <a:endParaRPr>
                <a:solidFill>
                  <a:srgbClr val="FFFFFF"/>
                </a:solidFill>
              </a:endParaRPr>
            </a:p>
          </p:txBody>
        </p:sp>
        <p:pic>
          <p:nvPicPr>
            <p:cNvPr id="302" name="Google Shape;302;p39"/>
            <p:cNvPicPr preferRelativeResize="0"/>
            <p:nvPr/>
          </p:nvPicPr>
          <p:blipFill rotWithShape="1">
            <a:blip r:embed="rId4">
              <a:alphaModFix/>
            </a:blip>
            <a:srcRect b="3917" l="46213" r="44991" t="91224"/>
            <a:stretch/>
          </p:blipFill>
          <p:spPr>
            <a:xfrm>
              <a:off x="6540914" y="876845"/>
              <a:ext cx="227975" cy="235100"/>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0"/>
          <p:cNvSpPr txBox="1"/>
          <p:nvPr>
            <p:ph idx="1" type="body"/>
          </p:nvPr>
        </p:nvSpPr>
        <p:spPr>
          <a:xfrm>
            <a:off x="515775" y="1094400"/>
            <a:ext cx="8099100" cy="3867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8" name="Google Shape;308;p40" title="Points scored"/>
          <p:cNvPicPr preferRelativeResize="0"/>
          <p:nvPr/>
        </p:nvPicPr>
        <p:blipFill>
          <a:blip r:embed="rId3">
            <a:alphaModFix/>
          </a:blip>
          <a:stretch>
            <a:fillRect/>
          </a:stretch>
        </p:blipFill>
        <p:spPr>
          <a:xfrm>
            <a:off x="708823" y="2395925"/>
            <a:ext cx="3616824" cy="2236405"/>
          </a:xfrm>
          <a:prstGeom prst="rect">
            <a:avLst/>
          </a:prstGeom>
          <a:noFill/>
          <a:ln>
            <a:noFill/>
          </a:ln>
        </p:spPr>
      </p:pic>
      <p:sp>
        <p:nvSpPr>
          <p:cNvPr id="309" name="Google Shape;309;p40"/>
          <p:cNvSpPr/>
          <p:nvPr/>
        </p:nvSpPr>
        <p:spPr>
          <a:xfrm>
            <a:off x="2318025" y="1253400"/>
            <a:ext cx="6078000" cy="573300"/>
          </a:xfrm>
          <a:prstGeom prst="roundRect">
            <a:avLst>
              <a:gd fmla="val 16667" name="adj"/>
            </a:avLst>
          </a:prstGeom>
          <a:solidFill>
            <a:srgbClr val="B1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0"/>
          <p:cNvSpPr/>
          <p:nvPr/>
        </p:nvSpPr>
        <p:spPr>
          <a:xfrm>
            <a:off x="2569275" y="1364250"/>
            <a:ext cx="1574400" cy="3516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C4587"/>
                </a:solidFill>
                <a:uFill>
                  <a:noFill/>
                </a:uFill>
                <a:latin typeface="Montserrat"/>
                <a:ea typeface="Montserrat"/>
                <a:cs typeface="Montserrat"/>
                <a:sym typeface="Montserrat"/>
                <a:hlinkClick action="ppaction://hlinksldjump" r:id="rId4"/>
              </a:rPr>
              <a:t>Home</a:t>
            </a:r>
            <a:endParaRPr>
              <a:solidFill>
                <a:srgbClr val="1C4587"/>
              </a:solidFill>
            </a:endParaRPr>
          </a:p>
        </p:txBody>
      </p:sp>
      <p:sp>
        <p:nvSpPr>
          <p:cNvPr id="311" name="Google Shape;311;p40"/>
          <p:cNvSpPr/>
          <p:nvPr/>
        </p:nvSpPr>
        <p:spPr>
          <a:xfrm>
            <a:off x="4558838" y="1360400"/>
            <a:ext cx="1574400" cy="3516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C4587"/>
                </a:solidFill>
                <a:latin typeface="Montserrat"/>
                <a:ea typeface="Montserrat"/>
                <a:cs typeface="Montserrat"/>
                <a:sym typeface="Montserrat"/>
              </a:rPr>
              <a:t>Download Data</a:t>
            </a:r>
            <a:endParaRPr/>
          </a:p>
        </p:txBody>
      </p:sp>
      <p:pic>
        <p:nvPicPr>
          <p:cNvPr id="312" name="Google Shape;312;p40" title="Points scored"/>
          <p:cNvPicPr preferRelativeResize="0"/>
          <p:nvPr/>
        </p:nvPicPr>
        <p:blipFill>
          <a:blip r:embed="rId5">
            <a:alphaModFix/>
          </a:blip>
          <a:stretch>
            <a:fillRect/>
          </a:stretch>
        </p:blipFill>
        <p:spPr>
          <a:xfrm>
            <a:off x="4472950" y="2395925"/>
            <a:ext cx="3616830" cy="2236399"/>
          </a:xfrm>
          <a:prstGeom prst="rect">
            <a:avLst/>
          </a:prstGeom>
          <a:noFill/>
          <a:ln>
            <a:noFill/>
          </a:ln>
        </p:spPr>
      </p:pic>
      <p:sp>
        <p:nvSpPr>
          <p:cNvPr id="313" name="Google Shape;313;p40"/>
          <p:cNvSpPr/>
          <p:nvPr/>
        </p:nvSpPr>
        <p:spPr>
          <a:xfrm>
            <a:off x="6548400" y="1360400"/>
            <a:ext cx="1574400" cy="3516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073763"/>
                </a:solidFill>
                <a:latin typeface="Montserrat"/>
                <a:ea typeface="Montserrat"/>
                <a:cs typeface="Montserrat"/>
                <a:sym typeface="Montserrat"/>
              </a:rPr>
              <a:t>Log Out</a:t>
            </a:r>
            <a:endParaRPr b="1" sz="1100">
              <a:solidFill>
                <a:srgbClr val="073763"/>
              </a:solidFill>
              <a:latin typeface="Montserrat"/>
              <a:ea typeface="Montserrat"/>
              <a:cs typeface="Montserrat"/>
              <a:sym typeface="Montserrat"/>
            </a:endParaRPr>
          </a:p>
        </p:txBody>
      </p:sp>
      <p:sp>
        <p:nvSpPr>
          <p:cNvPr id="314" name="Google Shape;314;p40"/>
          <p:cNvSpPr txBox="1"/>
          <p:nvPr/>
        </p:nvSpPr>
        <p:spPr>
          <a:xfrm>
            <a:off x="649625" y="244575"/>
            <a:ext cx="77463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Figure 15:</a:t>
            </a:r>
            <a:r>
              <a:rPr lang="en" sz="1200">
                <a:solidFill>
                  <a:srgbClr val="FFFFFF"/>
                </a:solidFill>
              </a:rPr>
              <a:t> Scientist View. If a registered scientist logs in to the app they have access to a page depicting charted data taken from all of the user surveys. The scientists can use this information for their studies. </a:t>
            </a:r>
            <a:endParaRPr sz="1200">
              <a:solidFill>
                <a:srgbClr val="FFFFFF"/>
              </a:solidFill>
            </a:endParaRPr>
          </a:p>
          <a:p>
            <a:pPr indent="0" lvl="0" marL="0" rtl="0" algn="l">
              <a:spcBef>
                <a:spcPts val="0"/>
              </a:spcBef>
              <a:spcAft>
                <a:spcPts val="0"/>
              </a:spcAft>
              <a:buNone/>
            </a:pPr>
            <a:r>
              <a:rPr lang="en" sz="1200">
                <a:solidFill>
                  <a:srgbClr val="FFFFFF"/>
                </a:solidFill>
              </a:rPr>
              <a:t>“Home” returns the user to the </a:t>
            </a:r>
            <a:r>
              <a:rPr lang="en" sz="1200" u="sng">
                <a:solidFill>
                  <a:schemeClr val="hlink"/>
                </a:solidFill>
                <a:hlinkClick action="ppaction://hlinksldjump" r:id="rId6"/>
              </a:rPr>
              <a:t>map page</a:t>
            </a:r>
            <a:r>
              <a:rPr lang="en" sz="1200">
                <a:solidFill>
                  <a:srgbClr val="FFFFFF"/>
                </a:solidFill>
              </a:rPr>
              <a:t>.</a:t>
            </a:r>
            <a:endParaRPr sz="1200">
              <a:solidFill>
                <a:srgbClr val="FFFFFF"/>
              </a:solidFill>
            </a:endParaRPr>
          </a:p>
        </p:txBody>
      </p:sp>
      <p:pic>
        <p:nvPicPr>
          <p:cNvPr id="315" name="Google Shape;315;p40"/>
          <p:cNvPicPr preferRelativeResize="0"/>
          <p:nvPr/>
        </p:nvPicPr>
        <p:blipFill>
          <a:blip r:embed="rId7">
            <a:alphaModFix/>
          </a:blip>
          <a:stretch>
            <a:fillRect/>
          </a:stretch>
        </p:blipFill>
        <p:spPr>
          <a:xfrm>
            <a:off x="1049151" y="1184700"/>
            <a:ext cx="722874" cy="710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1"/>
          <p:cNvSpPr txBox="1"/>
          <p:nvPr>
            <p:ph type="title"/>
          </p:nvPr>
        </p:nvSpPr>
        <p:spPr>
          <a:xfrm>
            <a:off x="311700" y="445025"/>
            <a:ext cx="36939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Goals &amp; Concerns</a:t>
            </a:r>
            <a:endParaRPr b="1" sz="3600"/>
          </a:p>
        </p:txBody>
      </p:sp>
      <p:sp>
        <p:nvSpPr>
          <p:cNvPr id="321" name="Google Shape;321;p41"/>
          <p:cNvSpPr txBox="1"/>
          <p:nvPr>
            <p:ph idx="4294967295" type="subTitle"/>
          </p:nvPr>
        </p:nvSpPr>
        <p:spPr>
          <a:xfrm>
            <a:off x="265500" y="2803075"/>
            <a:ext cx="4045200" cy="16161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a:p>
        </p:txBody>
      </p:sp>
      <p:sp>
        <p:nvSpPr>
          <p:cNvPr id="322" name="Google Shape;322;p41"/>
          <p:cNvSpPr txBox="1"/>
          <p:nvPr>
            <p:ph idx="1" type="body"/>
          </p:nvPr>
        </p:nvSpPr>
        <p:spPr>
          <a:xfrm>
            <a:off x="329400" y="2803075"/>
            <a:ext cx="3917400" cy="228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Goals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Simple user-friendly interface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User-test with users outside of our generation</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Create easy-to-understand Scientist Materials</a:t>
            </a:r>
            <a:endParaRPr sz="1800">
              <a:solidFill>
                <a:schemeClr val="dk1"/>
              </a:solidFill>
            </a:endParaRPr>
          </a:p>
        </p:txBody>
      </p:sp>
      <p:sp>
        <p:nvSpPr>
          <p:cNvPr id="323" name="Google Shape;323;p41"/>
          <p:cNvSpPr txBox="1"/>
          <p:nvPr>
            <p:ph idx="2" type="body"/>
          </p:nvPr>
        </p:nvSpPr>
        <p:spPr>
          <a:xfrm>
            <a:off x="4832400" y="421500"/>
            <a:ext cx="3999900" cy="430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Concerns</a:t>
            </a:r>
            <a:endParaRPr>
              <a:solidFill>
                <a:srgbClr val="FFFFFF"/>
              </a:solidFill>
            </a:endParaRPr>
          </a:p>
          <a:p>
            <a:pPr indent="-304800" lvl="0" marL="457200" rtl="0" algn="l">
              <a:spcBef>
                <a:spcPts val="1600"/>
              </a:spcBef>
              <a:spcAft>
                <a:spcPts val="0"/>
              </a:spcAft>
              <a:buClr>
                <a:srgbClr val="FFFFFF"/>
              </a:buClr>
              <a:buSzPts val="1200"/>
              <a:buAutoNum type="arabicPeriod"/>
            </a:pPr>
            <a:r>
              <a:rPr lang="en" sz="1200">
                <a:solidFill>
                  <a:srgbClr val="FFFFFF"/>
                </a:solidFill>
              </a:rPr>
              <a:t>Navigation</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Are the icons clear enough?</a:t>
            </a:r>
            <a:endParaRPr>
              <a:solidFill>
                <a:srgbClr val="FFFFFF"/>
              </a:solidFill>
            </a:endParaRPr>
          </a:p>
          <a:p>
            <a:pPr indent="-304800" lvl="2" marL="1371600" rtl="0" algn="l">
              <a:spcBef>
                <a:spcPts val="0"/>
              </a:spcBef>
              <a:spcAft>
                <a:spcPts val="0"/>
              </a:spcAft>
              <a:buClr>
                <a:srgbClr val="FFFFFF"/>
              </a:buClr>
              <a:buSzPts val="1200"/>
              <a:buAutoNum type="romanLcPeriod"/>
            </a:pPr>
            <a:r>
              <a:rPr lang="en">
                <a:solidFill>
                  <a:srgbClr val="FFFFFF"/>
                </a:solidFill>
              </a:rPr>
              <a:t>Do they communicate what they need to?</a:t>
            </a:r>
            <a:endParaRPr>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Should there be a home button?</a:t>
            </a:r>
            <a:endParaRPr>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User profile?</a:t>
            </a:r>
            <a:endParaRPr>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Motivation</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Get the word out and recruit users</a:t>
            </a:r>
            <a:endParaRPr>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Create a desire to use the app</a:t>
            </a:r>
            <a:endParaRPr>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Usability</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Is it user-friendly?</a:t>
            </a:r>
            <a:endParaRPr>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Are instructions clear and where they need to be?</a:t>
            </a:r>
            <a:endParaRPr>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Will text be readable?</a:t>
            </a:r>
            <a:endParaRPr>
              <a:solidFill>
                <a:srgbClr val="FFFFFF"/>
              </a:solidFill>
            </a:endParaRPr>
          </a:p>
          <a:p>
            <a:pPr indent="-304800" lvl="0" marL="457200" rtl="0" algn="l">
              <a:spcBef>
                <a:spcPts val="0"/>
              </a:spcBef>
              <a:spcAft>
                <a:spcPts val="0"/>
              </a:spcAft>
              <a:buClr>
                <a:srgbClr val="FFFFFF"/>
              </a:buClr>
              <a:buSzPts val="1200"/>
              <a:buAutoNum type="arabicPeriod"/>
            </a:pPr>
            <a:r>
              <a:rPr lang="en" sz="1200">
                <a:solidFill>
                  <a:srgbClr val="FFFFFF"/>
                </a:solidFill>
              </a:rPr>
              <a:t>Feasibility </a:t>
            </a:r>
            <a:endParaRPr sz="1200">
              <a:solidFill>
                <a:srgbClr val="FFFFFF"/>
              </a:solidFill>
            </a:endParaRPr>
          </a:p>
          <a:p>
            <a:pPr indent="-304800" lvl="1" marL="914400" rtl="0" algn="l">
              <a:spcBef>
                <a:spcPts val="0"/>
              </a:spcBef>
              <a:spcAft>
                <a:spcPts val="0"/>
              </a:spcAft>
              <a:buClr>
                <a:srgbClr val="FFFFFF"/>
              </a:buClr>
              <a:buSzPts val="1200"/>
              <a:buAutoNum type="alphaLcPeriod"/>
            </a:pPr>
            <a:r>
              <a:rPr lang="en">
                <a:solidFill>
                  <a:srgbClr val="FFFFFF"/>
                </a:solidFill>
              </a:rPr>
              <a:t>Is the project too complicated for the time frame?</a:t>
            </a:r>
            <a:endParaRPr>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1600"/>
              </a:spcBef>
              <a:spcAft>
                <a:spcPts val="1600"/>
              </a:spcAft>
              <a:buNone/>
            </a:pPr>
            <a:r>
              <a:t/>
            </a:r>
            <a:endParaRPr sz="12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Application Users &amp; Environment</a:t>
            </a:r>
            <a:endParaRPr b="1"/>
          </a:p>
        </p:txBody>
      </p:sp>
      <p:sp>
        <p:nvSpPr>
          <p:cNvPr id="70" name="Google Shape;70;p15"/>
          <p:cNvSpPr txBox="1"/>
          <p:nvPr>
            <p:ph idx="2" type="body"/>
          </p:nvPr>
        </p:nvSpPr>
        <p:spPr>
          <a:xfrm>
            <a:off x="4482700" y="1152475"/>
            <a:ext cx="431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Environments</a:t>
            </a:r>
            <a:endParaRPr sz="1800">
              <a:solidFill>
                <a:srgbClr val="FFFFFF"/>
              </a:solidFill>
            </a:endParaRPr>
          </a:p>
          <a:p>
            <a:pPr indent="0" lvl="0" marL="0" rtl="0" algn="l">
              <a:spcBef>
                <a:spcPts val="1600"/>
              </a:spcBef>
              <a:spcAft>
                <a:spcPts val="0"/>
              </a:spcAft>
              <a:buNone/>
            </a:pPr>
            <a:r>
              <a:rPr lang="en">
                <a:solidFill>
                  <a:srgbClr val="FFFFFF"/>
                </a:solidFill>
              </a:rPr>
              <a:t>On a laptop or phone</a:t>
            </a:r>
            <a:endParaRPr>
              <a:solidFill>
                <a:srgbClr val="FFFFFF"/>
              </a:solidFill>
            </a:endParaRPr>
          </a:p>
          <a:p>
            <a:pPr indent="457200" lvl="0" marL="0" rtl="0" algn="l">
              <a:spcBef>
                <a:spcPts val="0"/>
              </a:spcBef>
              <a:spcAft>
                <a:spcPts val="0"/>
              </a:spcAft>
              <a:buNone/>
            </a:pPr>
            <a:r>
              <a:rPr lang="en">
                <a:solidFill>
                  <a:srgbClr val="FFFFFF"/>
                </a:solidFill>
              </a:rPr>
              <a:t>–  at home, in a vehicle, in the woods</a:t>
            </a:r>
            <a:endParaRPr>
              <a:solidFill>
                <a:srgbClr val="FFFFFF"/>
              </a:solidFill>
            </a:endParaRPr>
          </a:p>
          <a:p>
            <a:pPr indent="0" lvl="0" marL="457200" rtl="0" algn="l">
              <a:spcBef>
                <a:spcPts val="0"/>
              </a:spcBef>
              <a:spcAft>
                <a:spcPts val="0"/>
              </a:spcAft>
              <a:buNone/>
            </a:pPr>
            <a:r>
              <a:rPr lang="en">
                <a:solidFill>
                  <a:srgbClr val="FFFFFF"/>
                </a:solidFill>
              </a:rPr>
              <a:t>– Before or after a harvest</a:t>
            </a:r>
            <a:endParaRPr/>
          </a:p>
          <a:p>
            <a:pPr indent="457200" lvl="0" marL="0" rtl="0" algn="l">
              <a:spcBef>
                <a:spcPts val="0"/>
              </a:spcBef>
              <a:spcAft>
                <a:spcPts val="0"/>
              </a:spcAft>
              <a:buNone/>
            </a:pPr>
            <a:r>
              <a:rPr lang="en"/>
              <a:t>– B</a:t>
            </a:r>
            <a:r>
              <a:rPr lang="en">
                <a:solidFill>
                  <a:srgbClr val="FFFFFF"/>
                </a:solidFill>
              </a:rPr>
              <a:t>efore or after looking for berries</a:t>
            </a:r>
            <a:endParaRPr>
              <a:solidFill>
                <a:srgbClr val="FFFFFF"/>
              </a:solidFill>
            </a:endParaRPr>
          </a:p>
          <a:p>
            <a:pPr indent="457200" lvl="0" marL="0" rtl="0" algn="l">
              <a:spcBef>
                <a:spcPts val="0"/>
              </a:spcBef>
              <a:spcAft>
                <a:spcPts val="0"/>
              </a:spcAft>
              <a:buNone/>
            </a:pPr>
            <a:r>
              <a:rPr lang="en">
                <a:solidFill>
                  <a:srgbClr val="FFFFFF"/>
                </a:solidFill>
              </a:rPr>
              <a:t>– looking for a  berry patch</a:t>
            </a:r>
            <a:endParaRPr>
              <a:solidFill>
                <a:srgbClr val="FFFFFF"/>
              </a:solidFill>
            </a:endParaRPr>
          </a:p>
          <a:p>
            <a:pPr indent="457200" lvl="0" marL="0" rtl="0" algn="l">
              <a:spcBef>
                <a:spcPts val="0"/>
              </a:spcBef>
              <a:spcAft>
                <a:spcPts val="0"/>
              </a:spcAft>
              <a:buNone/>
            </a:pPr>
            <a:r>
              <a:rPr lang="en">
                <a:solidFill>
                  <a:srgbClr val="FFFFFF"/>
                </a:solidFill>
              </a:rPr>
              <a:t>– logging a berry patch</a:t>
            </a:r>
            <a:endParaRPr>
              <a:solidFill>
                <a:srgbClr val="FFFFFF"/>
              </a:solidFill>
            </a:endParaRPr>
          </a:p>
          <a:p>
            <a:pPr indent="457200" lvl="0" marL="0" rtl="0" algn="l">
              <a:spcBef>
                <a:spcPts val="0"/>
              </a:spcBef>
              <a:spcAft>
                <a:spcPts val="0"/>
              </a:spcAft>
              <a:buNone/>
            </a:pPr>
            <a:r>
              <a:t/>
            </a:r>
            <a:endParaRPr/>
          </a:p>
          <a:p>
            <a:pPr indent="457200" lvl="0" marL="0" rtl="0" algn="l">
              <a:spcBef>
                <a:spcPts val="0"/>
              </a:spcBef>
              <a:spcAft>
                <a:spcPts val="0"/>
              </a:spcAft>
              <a:buNone/>
            </a:pPr>
            <a:r>
              <a:rPr lang="en"/>
              <a:t>Example:</a:t>
            </a:r>
            <a:endParaRPr/>
          </a:p>
          <a:p>
            <a:pPr indent="0" lvl="0" marL="457200" rtl="0" algn="l">
              <a:spcBef>
                <a:spcPts val="0"/>
              </a:spcBef>
              <a:spcAft>
                <a:spcPts val="0"/>
              </a:spcAft>
              <a:buNone/>
            </a:pPr>
            <a:r>
              <a:rPr lang="en"/>
              <a:t>On your phone, in a vehicle headed back from a berry patch logging berries.</a:t>
            </a:r>
            <a:endParaRPr/>
          </a:p>
          <a:p>
            <a:pPr indent="0" lvl="0" marL="0" rtl="0" algn="l">
              <a:spcBef>
                <a:spcPts val="0"/>
              </a:spcBef>
              <a:spcAft>
                <a:spcPts val="0"/>
              </a:spcAft>
              <a:buNone/>
            </a:pPr>
            <a:r>
              <a:t/>
            </a:r>
            <a:endParaRPr sz="1100">
              <a:solidFill>
                <a:srgbClr val="FFFFFF"/>
              </a:solidFill>
            </a:endParaRPr>
          </a:p>
          <a:p>
            <a:pPr indent="0" lvl="0" marL="0" rtl="0" algn="l">
              <a:spcBef>
                <a:spcPts val="0"/>
              </a:spcBef>
              <a:spcAft>
                <a:spcPts val="0"/>
              </a:spcAft>
              <a:buNone/>
            </a:pPr>
            <a:r>
              <a:t/>
            </a:r>
            <a:endParaRPr>
              <a:solidFill>
                <a:srgbClr val="FFFFFF"/>
              </a:solidFill>
            </a:endParaRPr>
          </a:p>
        </p:txBody>
      </p:sp>
      <p:sp>
        <p:nvSpPr>
          <p:cNvPr id="71" name="Google Shape;71;p15"/>
          <p:cNvSpPr txBox="1"/>
          <p:nvPr>
            <p:ph idx="2" type="body"/>
          </p:nvPr>
        </p:nvSpPr>
        <p:spPr>
          <a:xfrm>
            <a:off x="349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Users</a:t>
            </a:r>
            <a:endParaRPr sz="1800">
              <a:solidFill>
                <a:srgbClr val="FFFFFF"/>
              </a:solidFill>
            </a:endParaRPr>
          </a:p>
          <a:p>
            <a:pPr indent="-317500" lvl="0" marL="457200" rtl="0" algn="l">
              <a:spcBef>
                <a:spcPts val="1600"/>
              </a:spcBef>
              <a:spcAft>
                <a:spcPts val="0"/>
              </a:spcAft>
              <a:buClr>
                <a:srgbClr val="FFFFFF"/>
              </a:buClr>
              <a:buSzPts val="1400"/>
              <a:buChar char="●"/>
            </a:pPr>
            <a:r>
              <a:rPr lang="en">
                <a:solidFill>
                  <a:srgbClr val="FFFFFF"/>
                </a:solidFill>
              </a:rPr>
              <a:t>Foragers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Scientists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Tourists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Residents in the Great Lakes Region</a:t>
            </a:r>
            <a:endParaRPr>
              <a:solidFill>
                <a:srgbClr val="FFFFFF"/>
              </a:solidFill>
            </a:endParaRPr>
          </a:p>
          <a:p>
            <a:pPr indent="0" lvl="0" marL="0" rtl="0" algn="l">
              <a:spcBef>
                <a:spcPts val="1600"/>
              </a:spcBef>
              <a:spcAft>
                <a:spcPts val="0"/>
              </a:spcAft>
              <a:buNone/>
            </a:pPr>
            <a:r>
              <a:t/>
            </a:r>
            <a:endParaRPr>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Preliminary Instructional &amp; Other Content</a:t>
            </a:r>
            <a:endParaRPr b="1"/>
          </a:p>
        </p:txBody>
      </p:sp>
      <p:sp>
        <p:nvSpPr>
          <p:cNvPr id="329" name="Google Shape;32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First-time user informational content</a:t>
            </a:r>
            <a:endParaRPr/>
          </a:p>
          <a:p>
            <a:pPr indent="-317500" lvl="1" marL="914400" rtl="0" algn="l">
              <a:spcBef>
                <a:spcPts val="0"/>
              </a:spcBef>
              <a:spcAft>
                <a:spcPts val="0"/>
              </a:spcAft>
              <a:buSzPts val="1400"/>
              <a:buChar char="○"/>
            </a:pPr>
            <a:r>
              <a:rPr lang="en"/>
              <a:t>App </a:t>
            </a:r>
            <a:r>
              <a:rPr lang="en"/>
              <a:t>overview</a:t>
            </a:r>
            <a:endParaRPr/>
          </a:p>
          <a:p>
            <a:pPr indent="-317500" lvl="1" marL="914400" rtl="0" algn="l">
              <a:spcBef>
                <a:spcPts val="0"/>
              </a:spcBef>
              <a:spcAft>
                <a:spcPts val="0"/>
              </a:spcAft>
              <a:buSzPts val="1400"/>
              <a:buChar char="○"/>
            </a:pPr>
            <a:r>
              <a:rPr lang="en"/>
              <a:t>Icon descriptions</a:t>
            </a:r>
            <a:endParaRPr/>
          </a:p>
          <a:p>
            <a:pPr indent="-317500" lvl="1" marL="914400" rtl="0" algn="l">
              <a:spcBef>
                <a:spcPts val="0"/>
              </a:spcBef>
              <a:spcAft>
                <a:spcPts val="0"/>
              </a:spcAft>
              <a:buSzPts val="1400"/>
              <a:buChar char="○"/>
            </a:pPr>
            <a:r>
              <a:rPr lang="en"/>
              <a:t>Map use description</a:t>
            </a:r>
            <a:endParaRPr/>
          </a:p>
          <a:p>
            <a:pPr indent="-342900" lvl="0" marL="457200" rtl="0" algn="l">
              <a:spcBef>
                <a:spcPts val="0"/>
              </a:spcBef>
              <a:spcAft>
                <a:spcPts val="0"/>
              </a:spcAft>
              <a:buSzPts val="1800"/>
              <a:buChar char="●"/>
            </a:pPr>
            <a:r>
              <a:rPr lang="en"/>
              <a:t>Berry information</a:t>
            </a:r>
            <a:endParaRPr/>
          </a:p>
          <a:p>
            <a:pPr indent="-317500" lvl="1" marL="914400" rtl="0" algn="l">
              <a:spcBef>
                <a:spcPts val="0"/>
              </a:spcBef>
              <a:spcAft>
                <a:spcPts val="0"/>
              </a:spcAft>
              <a:buSzPts val="1400"/>
              <a:buChar char="○"/>
            </a:pPr>
            <a:r>
              <a:rPr lang="en"/>
              <a:t>Common names</a:t>
            </a:r>
            <a:endParaRPr/>
          </a:p>
          <a:p>
            <a:pPr indent="-317500" lvl="1" marL="914400" rtl="0" algn="l">
              <a:spcBef>
                <a:spcPts val="0"/>
              </a:spcBef>
              <a:spcAft>
                <a:spcPts val="0"/>
              </a:spcAft>
              <a:buSzPts val="1400"/>
              <a:buChar char="○"/>
            </a:pPr>
            <a:r>
              <a:rPr lang="en"/>
              <a:t>Pictures</a:t>
            </a:r>
            <a:endParaRPr/>
          </a:p>
          <a:p>
            <a:pPr indent="-317500" lvl="1" marL="914400" rtl="0" algn="l">
              <a:spcBef>
                <a:spcPts val="0"/>
              </a:spcBef>
              <a:spcAft>
                <a:spcPts val="0"/>
              </a:spcAft>
              <a:buSzPts val="1400"/>
              <a:buChar char="○"/>
            </a:pPr>
            <a:r>
              <a:rPr lang="en"/>
              <a:t>Identifying features</a:t>
            </a:r>
            <a:endParaRPr/>
          </a:p>
          <a:p>
            <a:pPr indent="-342900" lvl="0" marL="457200" rtl="0" algn="l">
              <a:spcBef>
                <a:spcPts val="0"/>
              </a:spcBef>
              <a:spcAft>
                <a:spcPts val="0"/>
              </a:spcAft>
              <a:buSzPts val="1800"/>
              <a:buChar char="●"/>
            </a:pPr>
            <a:r>
              <a:rPr lang="en"/>
              <a:t>At-home fruit-fly larvae test</a:t>
            </a:r>
            <a:endParaRPr/>
          </a:p>
          <a:p>
            <a:pPr indent="-342900" lvl="0" marL="457200" rtl="0" algn="l">
              <a:spcBef>
                <a:spcPts val="0"/>
              </a:spcBef>
              <a:spcAft>
                <a:spcPts val="0"/>
              </a:spcAft>
              <a:buSzPts val="1800"/>
              <a:buChar char="●"/>
            </a:pPr>
            <a:r>
              <a:rPr lang="en"/>
              <a:t>“About Us” page</a:t>
            </a:r>
            <a:endParaRPr/>
          </a:p>
          <a:p>
            <a:pPr indent="-317500" lvl="1" marL="914400" rtl="0" algn="l">
              <a:spcBef>
                <a:spcPts val="0"/>
              </a:spcBef>
              <a:spcAft>
                <a:spcPts val="0"/>
              </a:spcAft>
              <a:buSzPts val="1400"/>
              <a:buChar char="○"/>
            </a:pPr>
            <a:r>
              <a:rPr lang="en"/>
              <a:t>Background information on the scientists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5" name="Shape 75"/>
        <p:cNvGrpSpPr/>
        <p:nvPr/>
      </p:nvGrpSpPr>
      <p:grpSpPr>
        <a:xfrm>
          <a:off x="0" y="0"/>
          <a:ext cx="0" cy="0"/>
          <a:chOff x="0" y="0"/>
          <a:chExt cx="0" cy="0"/>
        </a:xfrm>
      </p:grpSpPr>
      <p:pic>
        <p:nvPicPr>
          <p:cNvPr descr="The first draft of a high-fidelity wireframe using Adobe Xd." id="76" name="Google Shape;76;p16" title="backyard berry: First Draft Prototype (High-Fidelity Wireframe)">
            <a:hlinkClick r:id="rId3"/>
          </p:cNvPr>
          <p:cNvPicPr preferRelativeResize="0"/>
          <p:nvPr/>
        </p:nvPicPr>
        <p:blipFill>
          <a:blip r:embed="rId4">
            <a:alphaModFix/>
          </a:blip>
          <a:stretch>
            <a:fillRect/>
          </a:stretch>
        </p:blipFill>
        <p:spPr>
          <a:xfrm>
            <a:off x="2818350" y="199613"/>
            <a:ext cx="6325650" cy="4744268"/>
          </a:xfrm>
          <a:prstGeom prst="rect">
            <a:avLst/>
          </a:prstGeom>
          <a:noFill/>
          <a:ln>
            <a:noFill/>
          </a:ln>
        </p:spPr>
      </p:pic>
      <p:sp>
        <p:nvSpPr>
          <p:cNvPr id="77" name="Google Shape;77;p16"/>
          <p:cNvSpPr txBox="1"/>
          <p:nvPr>
            <p:ph type="title"/>
          </p:nvPr>
        </p:nvSpPr>
        <p:spPr>
          <a:xfrm>
            <a:off x="305000" y="1485900"/>
            <a:ext cx="2741100" cy="18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Prototype Demo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402375" y="750500"/>
            <a:ext cx="8310000" cy="64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Workflow</a:t>
            </a:r>
            <a:r>
              <a:rPr lang="en"/>
              <a:t> </a:t>
            </a:r>
            <a:endParaRPr/>
          </a:p>
        </p:txBody>
      </p:sp>
      <p:sp>
        <p:nvSpPr>
          <p:cNvPr id="83" name="Google Shape;83;p17"/>
          <p:cNvSpPr txBox="1"/>
          <p:nvPr/>
        </p:nvSpPr>
        <p:spPr>
          <a:xfrm>
            <a:off x="618075" y="1644251"/>
            <a:ext cx="7878600" cy="29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This slideshow has a page-by-page flow. Each new page has a selection of buttons. Each of these buttons will be described. Then we move on to the next page in sequence and describe all of the buttons on that page. The figures of each page are labeled according to this order.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 sz="1800">
                <a:solidFill>
                  <a:srgbClr val="FFFFFF"/>
                </a:solidFill>
              </a:rPr>
              <a:t>If you would like to follow a button selection path, you can select the in-slide hyper links to take you through that flow. This allows you to navigate the slides in the way a user might navigate the app.</a:t>
            </a:r>
            <a:endParaRPr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3275921" y="152399"/>
            <a:ext cx="2592161" cy="4838701"/>
          </a:xfrm>
          <a:prstGeom prst="rect">
            <a:avLst/>
          </a:prstGeom>
          <a:noFill/>
          <a:ln>
            <a:noFill/>
          </a:ln>
        </p:spPr>
      </p:pic>
      <p:sp>
        <p:nvSpPr>
          <p:cNvPr id="89" name="Google Shape;89;p18"/>
          <p:cNvSpPr txBox="1"/>
          <p:nvPr/>
        </p:nvSpPr>
        <p:spPr>
          <a:xfrm>
            <a:off x="460675" y="707800"/>
            <a:ext cx="2250900" cy="3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0:</a:t>
            </a:r>
            <a:endParaRPr b="1">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lang="en">
                <a:solidFill>
                  <a:srgbClr val="FFFFFF"/>
                </a:solidFill>
              </a:rPr>
              <a:t>Logo page. Tap anywhere to continue.</a:t>
            </a:r>
            <a:endParaRPr>
              <a:solidFill>
                <a:srgbClr val="FFFFFF"/>
              </a:solidFill>
            </a:endParaRPr>
          </a:p>
        </p:txBody>
      </p:sp>
      <p:sp>
        <p:nvSpPr>
          <p:cNvPr id="90" name="Google Shape;90;p18"/>
          <p:cNvSpPr txBox="1"/>
          <p:nvPr/>
        </p:nvSpPr>
        <p:spPr>
          <a:xfrm>
            <a:off x="3577500" y="4106250"/>
            <a:ext cx="1989000" cy="6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6681B4"/>
                </a:solidFill>
                <a:latin typeface="Montserrat"/>
                <a:ea typeface="Montserrat"/>
                <a:cs typeface="Montserrat"/>
                <a:sym typeface="Montserrat"/>
              </a:rPr>
              <a:t>Tap anywhere to continue</a:t>
            </a:r>
            <a:endParaRPr b="1">
              <a:solidFill>
                <a:srgbClr val="6681B4"/>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3275919" y="152399"/>
            <a:ext cx="2592161" cy="4838701"/>
          </a:xfrm>
          <a:prstGeom prst="rect">
            <a:avLst/>
          </a:prstGeom>
          <a:noFill/>
          <a:ln>
            <a:noFill/>
          </a:ln>
        </p:spPr>
      </p:pic>
      <p:sp>
        <p:nvSpPr>
          <p:cNvPr id="96" name="Google Shape;96;p19"/>
          <p:cNvSpPr txBox="1"/>
          <p:nvPr/>
        </p:nvSpPr>
        <p:spPr>
          <a:xfrm>
            <a:off x="460675" y="707800"/>
            <a:ext cx="2250900" cy="3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is the first thing a user would see when opening the app.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The user can choose to </a:t>
            </a:r>
            <a:endParaRPr>
              <a:solidFill>
                <a:srgbClr val="FFFFFF"/>
              </a:solidFill>
            </a:endParaRPr>
          </a:p>
          <a:p>
            <a:pPr indent="-317500" lvl="0" marL="457200" rtl="0" algn="l">
              <a:spcBef>
                <a:spcPts val="0"/>
              </a:spcBef>
              <a:spcAft>
                <a:spcPts val="0"/>
              </a:spcAft>
              <a:buClr>
                <a:srgbClr val="FFFFFF"/>
              </a:buClr>
              <a:buSzPts val="1400"/>
              <a:buAutoNum type="arabicPeriod"/>
            </a:pPr>
            <a:r>
              <a:rPr lang="en">
                <a:solidFill>
                  <a:srgbClr val="FFFFFF"/>
                </a:solidFill>
              </a:rPr>
              <a:t>Continue as a Guest</a:t>
            </a:r>
            <a:endParaRPr>
              <a:solidFill>
                <a:srgbClr val="FFFFFF"/>
              </a:solidFill>
            </a:endParaRPr>
          </a:p>
          <a:p>
            <a:pPr indent="-317500" lvl="0" marL="457200" rtl="0" algn="l">
              <a:spcBef>
                <a:spcPts val="0"/>
              </a:spcBef>
              <a:spcAft>
                <a:spcPts val="0"/>
              </a:spcAft>
              <a:buClr>
                <a:srgbClr val="FFFFFF"/>
              </a:buClr>
              <a:buSzPts val="1400"/>
              <a:buAutoNum type="arabicPeriod"/>
            </a:pPr>
            <a:r>
              <a:rPr lang="en">
                <a:solidFill>
                  <a:srgbClr val="FFFFFF"/>
                </a:solidFill>
              </a:rPr>
              <a:t>Create an Account</a:t>
            </a:r>
            <a:endParaRPr>
              <a:solidFill>
                <a:srgbClr val="FFFFFF"/>
              </a:solidFill>
            </a:endParaRPr>
          </a:p>
          <a:p>
            <a:pPr indent="-317500" lvl="0" marL="457200" rtl="0" algn="l">
              <a:spcBef>
                <a:spcPts val="0"/>
              </a:spcBef>
              <a:spcAft>
                <a:spcPts val="0"/>
              </a:spcAft>
              <a:buClr>
                <a:srgbClr val="FFFFFF"/>
              </a:buClr>
              <a:buSzPts val="1400"/>
              <a:buAutoNum type="arabicPeriod"/>
            </a:pPr>
            <a:r>
              <a:rPr lang="en">
                <a:solidFill>
                  <a:srgbClr val="FFFFFF"/>
                </a:solidFill>
              </a:rPr>
              <a:t>Login if they already have an account</a:t>
            </a:r>
            <a:endParaRPr>
              <a:solidFill>
                <a:srgbClr val="FFFFFF"/>
              </a:solidFill>
            </a:endParaRPr>
          </a:p>
        </p:txBody>
      </p:sp>
      <p:sp>
        <p:nvSpPr>
          <p:cNvPr id="97" name="Google Shape;97;p19"/>
          <p:cNvSpPr txBox="1"/>
          <p:nvPr/>
        </p:nvSpPr>
        <p:spPr>
          <a:xfrm>
            <a:off x="6432425" y="707800"/>
            <a:ext cx="2400600" cy="32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If this is a scenario where the user does not have user credentials (first time user), they will enter in a new username and password into the “Sign Up” section.</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will take them to an information page that instructs all new users on how the app works. (As seen in Figure 3)</a:t>
            </a:r>
            <a:endParaRPr>
              <a:solidFill>
                <a:srgbClr val="FFFFFF"/>
              </a:solidFill>
            </a:endParaRPr>
          </a:p>
        </p:txBody>
      </p:sp>
      <p:sp>
        <p:nvSpPr>
          <p:cNvPr id="98" name="Google Shape;98;p19"/>
          <p:cNvSpPr/>
          <p:nvPr/>
        </p:nvSpPr>
        <p:spPr>
          <a:xfrm>
            <a:off x="4072050" y="3666400"/>
            <a:ext cx="999900" cy="331500"/>
          </a:xfrm>
          <a:prstGeom prst="roundRect">
            <a:avLst>
              <a:gd fmla="val 16667" name="adj"/>
            </a:avLst>
          </a:prstGeom>
          <a:solidFill>
            <a:srgbClr val="D382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Submit</a:t>
            </a:r>
            <a:endParaRPr b="1" sz="1200">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3275919" y="152399"/>
            <a:ext cx="2592161" cy="4838701"/>
          </a:xfrm>
          <a:prstGeom prst="rect">
            <a:avLst/>
          </a:prstGeom>
          <a:noFill/>
          <a:ln>
            <a:noFill/>
          </a:ln>
        </p:spPr>
      </p:pic>
      <p:sp>
        <p:nvSpPr>
          <p:cNvPr id="104" name="Google Shape;104;p20"/>
          <p:cNvSpPr txBox="1"/>
          <p:nvPr/>
        </p:nvSpPr>
        <p:spPr>
          <a:xfrm>
            <a:off x="460675" y="707800"/>
            <a:ext cx="2250900" cy="3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1.1:</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If the username entered to create an account is not available, the text at the bottom will pop up.</a:t>
            </a:r>
            <a:endParaRPr>
              <a:solidFill>
                <a:srgbClr val="FFFFFF"/>
              </a:solidFill>
            </a:endParaRPr>
          </a:p>
        </p:txBody>
      </p:sp>
      <p:sp>
        <p:nvSpPr>
          <p:cNvPr id="105" name="Google Shape;105;p20"/>
          <p:cNvSpPr/>
          <p:nvPr/>
        </p:nvSpPr>
        <p:spPr>
          <a:xfrm>
            <a:off x="4072050" y="3666400"/>
            <a:ext cx="999900" cy="331500"/>
          </a:xfrm>
          <a:prstGeom prst="roundRect">
            <a:avLst>
              <a:gd fmla="val 16667" name="adj"/>
            </a:avLst>
          </a:prstGeom>
          <a:solidFill>
            <a:srgbClr val="D382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Submit</a:t>
            </a:r>
            <a:endParaRPr b="1" sz="1200">
              <a:solidFill>
                <a:srgbClr val="FFFFFF"/>
              </a:solidFill>
              <a:latin typeface="Montserrat"/>
              <a:ea typeface="Montserrat"/>
              <a:cs typeface="Montserrat"/>
              <a:sym typeface="Montserrat"/>
            </a:endParaRPr>
          </a:p>
        </p:txBody>
      </p:sp>
      <p:sp>
        <p:nvSpPr>
          <p:cNvPr id="106" name="Google Shape;106;p20"/>
          <p:cNvSpPr txBox="1"/>
          <p:nvPr/>
        </p:nvSpPr>
        <p:spPr>
          <a:xfrm>
            <a:off x="3577500" y="4234575"/>
            <a:ext cx="1989000" cy="6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C0000"/>
                </a:solidFill>
                <a:latin typeface="Montserrat"/>
                <a:ea typeface="Montserrat"/>
                <a:cs typeface="Montserrat"/>
                <a:sym typeface="Montserrat"/>
              </a:rPr>
              <a:t>Username not available</a:t>
            </a:r>
            <a:endParaRPr b="1">
              <a:solidFill>
                <a:srgbClr val="CC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3275918" y="152399"/>
            <a:ext cx="2592161" cy="4838701"/>
          </a:xfrm>
          <a:prstGeom prst="rect">
            <a:avLst/>
          </a:prstGeom>
          <a:noFill/>
          <a:ln>
            <a:noFill/>
          </a:ln>
        </p:spPr>
      </p:pic>
      <p:sp>
        <p:nvSpPr>
          <p:cNvPr id="112" name="Google Shape;112;p21"/>
          <p:cNvSpPr txBox="1"/>
          <p:nvPr/>
        </p:nvSpPr>
        <p:spPr>
          <a:xfrm>
            <a:off x="456975" y="804600"/>
            <a:ext cx="2592300" cy="3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Figure 2:</a:t>
            </a:r>
            <a:endParaRPr b="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In this image, the user already has an account. So, we will select the “Log In” option and enter our credentials.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This scenario does NOT produce the instruction manual seen in figure 3. It merely logs the user in and allows them access to exclusive features only for members of the app. </a:t>
            </a:r>
            <a:endParaRPr>
              <a:solidFill>
                <a:srgbClr val="FFFFFF"/>
              </a:solidFill>
            </a:endParaRPr>
          </a:p>
        </p:txBody>
      </p:sp>
      <p:sp>
        <p:nvSpPr>
          <p:cNvPr id="113" name="Google Shape;113;p21"/>
          <p:cNvSpPr/>
          <p:nvPr/>
        </p:nvSpPr>
        <p:spPr>
          <a:xfrm>
            <a:off x="4072050" y="3666400"/>
            <a:ext cx="999900" cy="331500"/>
          </a:xfrm>
          <a:prstGeom prst="roundRect">
            <a:avLst>
              <a:gd fmla="val 16667" name="adj"/>
            </a:avLst>
          </a:prstGeom>
          <a:solidFill>
            <a:srgbClr val="D382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Submit</a:t>
            </a:r>
            <a:endParaRPr b="1" sz="1200">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Walkthrough">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